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77" r:id="rId2"/>
    <p:sldId id="376" r:id="rId3"/>
    <p:sldId id="277" r:id="rId4"/>
    <p:sldId id="257" r:id="rId5"/>
    <p:sldId id="382" r:id="rId6"/>
    <p:sldId id="383" r:id="rId7"/>
    <p:sldId id="384" r:id="rId8"/>
    <p:sldId id="385" r:id="rId9"/>
    <p:sldId id="276" r:id="rId10"/>
    <p:sldId id="258" r:id="rId11"/>
    <p:sldId id="259" r:id="rId12"/>
    <p:sldId id="386" r:id="rId13"/>
    <p:sldId id="260" r:id="rId14"/>
    <p:sldId id="387" r:id="rId15"/>
    <p:sldId id="261" r:id="rId16"/>
    <p:sldId id="388" r:id="rId17"/>
    <p:sldId id="262" r:id="rId18"/>
    <p:sldId id="389" r:id="rId19"/>
    <p:sldId id="263" r:id="rId20"/>
    <p:sldId id="390" r:id="rId21"/>
    <p:sldId id="264" r:id="rId22"/>
    <p:sldId id="391" r:id="rId23"/>
    <p:sldId id="265" r:id="rId24"/>
    <p:sldId id="266" r:id="rId25"/>
    <p:sldId id="392" r:id="rId26"/>
    <p:sldId id="267" r:id="rId27"/>
    <p:sldId id="393" r:id="rId28"/>
    <p:sldId id="268" r:id="rId29"/>
    <p:sldId id="269" r:id="rId30"/>
    <p:sldId id="270" r:id="rId31"/>
    <p:sldId id="271" r:id="rId32"/>
    <p:sldId id="272" r:id="rId33"/>
    <p:sldId id="273" r:id="rId34"/>
    <p:sldId id="274" r:id="rId35"/>
    <p:sldId id="275" r:id="rId36"/>
    <p:sldId id="278" r:id="rId37"/>
    <p:sldId id="378" r:id="rId38"/>
    <p:sldId id="279" r:id="rId39"/>
    <p:sldId id="280" r:id="rId40"/>
    <p:sldId id="281" r:id="rId41"/>
    <p:sldId id="282" r:id="rId42"/>
    <p:sldId id="283" r:id="rId43"/>
    <p:sldId id="379"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3" r:id="rId92"/>
    <p:sldId id="334" r:id="rId93"/>
    <p:sldId id="335" r:id="rId94"/>
    <p:sldId id="336" r:id="rId95"/>
    <p:sldId id="337" r:id="rId96"/>
    <p:sldId id="338" r:id="rId97"/>
    <p:sldId id="339" r:id="rId98"/>
    <p:sldId id="340" r:id="rId99"/>
    <p:sldId id="341" r:id="rId100"/>
    <p:sldId id="342" r:id="rId101"/>
    <p:sldId id="343" r:id="rId102"/>
    <p:sldId id="344" r:id="rId103"/>
    <p:sldId id="345" r:id="rId104"/>
    <p:sldId id="346" r:id="rId105"/>
    <p:sldId id="347" r:id="rId106"/>
    <p:sldId id="348" r:id="rId107"/>
    <p:sldId id="349" r:id="rId108"/>
    <p:sldId id="350" r:id="rId109"/>
    <p:sldId id="351" r:id="rId110"/>
    <p:sldId id="352" r:id="rId111"/>
    <p:sldId id="353" r:id="rId112"/>
    <p:sldId id="354" r:id="rId113"/>
    <p:sldId id="355" r:id="rId114"/>
    <p:sldId id="356" r:id="rId115"/>
    <p:sldId id="357" r:id="rId116"/>
    <p:sldId id="358" r:id="rId117"/>
    <p:sldId id="359" r:id="rId118"/>
    <p:sldId id="360" r:id="rId119"/>
    <p:sldId id="361" r:id="rId120"/>
    <p:sldId id="362" r:id="rId121"/>
    <p:sldId id="363" r:id="rId122"/>
    <p:sldId id="364" r:id="rId123"/>
    <p:sldId id="365" r:id="rId124"/>
    <p:sldId id="366" r:id="rId125"/>
    <p:sldId id="374" r:id="rId126"/>
    <p:sldId id="380" r:id="rId1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206" autoAdjust="0"/>
    <p:restoredTop sz="94660"/>
  </p:normalViewPr>
  <p:slideViewPr>
    <p:cSldViewPr snapToGrid="0">
      <p:cViewPr varScale="1">
        <p:scale>
          <a:sx n="67" d="100"/>
          <a:sy n="67" d="100"/>
        </p:scale>
        <p:origin x="-75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henasname.ir/1391-09-30-20-01-30/tosee/plan6/3579-%D9%82%D8%A7%D9%86%D9%88%D9%86-%D8%A8%D8%B1%D9%86%D8%A7%D9%85%D9%87-%D8%B4%D8%B4%D9%85-%D8%AA%D9%88%D8%B3%D8%B9%D9%87-%D8%AC%D9%85%D9%87%D9%88%D8%B1%DB%8C-%D8%A7%D8%B3%D9%84%D8%A7%D9%85%DB%8C-%D8%A7%DB%8C%D8%B1%D8%A7%D9%86.html"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1657" y="624109"/>
            <a:ext cx="9312955" cy="3904347"/>
          </a:xfrm>
        </p:spPr>
        <p:txBody>
          <a:bodyPr>
            <a:normAutofit fontScale="90000"/>
          </a:bodyPr>
          <a:lstStyle/>
          <a:p>
            <a:r>
              <a:rPr lang="fa-IR" sz="6600" dirty="0" smtClean="0">
                <a:cs typeface="2  Davat" panose="00000400000000000000" pitchFamily="2" charset="-78"/>
              </a:rPr>
              <a:t/>
            </a:r>
            <a:br>
              <a:rPr lang="fa-IR" sz="6600" dirty="0" smtClean="0">
                <a:cs typeface="2  Davat" panose="00000400000000000000" pitchFamily="2" charset="-78"/>
              </a:rPr>
            </a:br>
            <a:r>
              <a:rPr lang="fa-IR" sz="6600" dirty="0">
                <a:cs typeface="2  Davat" panose="00000400000000000000" pitchFamily="2" charset="-78"/>
              </a:rPr>
              <a:t/>
            </a:r>
            <a:br>
              <a:rPr lang="fa-IR" sz="6600" dirty="0">
                <a:cs typeface="2  Davat" panose="00000400000000000000" pitchFamily="2" charset="-78"/>
              </a:rPr>
            </a:br>
            <a:r>
              <a:rPr lang="fa-IR" sz="6600" dirty="0" smtClean="0">
                <a:cs typeface="2  Davat" panose="00000400000000000000" pitchFamily="2" charset="-78"/>
              </a:rPr>
              <a:t>حقوق شهروندی در نظام اداری   </a:t>
            </a:r>
            <a:r>
              <a:rPr lang="fa-IR" dirty="0" smtClean="0"/>
              <a:t/>
            </a:r>
            <a:br>
              <a:rPr lang="fa-IR" dirty="0" smtClean="0"/>
            </a:br>
            <a:r>
              <a:rPr lang="fa-IR" dirty="0" smtClean="0"/>
              <a:t/>
            </a:r>
            <a:br>
              <a:rPr lang="fa-IR" dirty="0" smtClean="0"/>
            </a:br>
            <a:endParaRPr lang="en-US" dirty="0"/>
          </a:p>
        </p:txBody>
      </p:sp>
    </p:spTree>
    <p:extLst>
      <p:ext uri="{BB962C8B-B14F-4D97-AF65-F5344CB8AC3E}">
        <p14:creationId xmlns:p14="http://schemas.microsoft.com/office/powerpoint/2010/main" xmlns="" val="269327023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rtl="1">
              <a:buNone/>
            </a:pPr>
            <a:r>
              <a:rPr lang="ar-SA" sz="5400" b="1" dirty="0"/>
              <a:t>فصل اول: اصول و </a:t>
            </a:r>
            <a:r>
              <a:rPr lang="ar-SA" sz="5400" b="1" dirty="0" smtClean="0"/>
              <a:t>مبانی</a:t>
            </a:r>
            <a:endParaRPr lang="fa-IR" sz="5400" b="1" dirty="0" smtClean="0"/>
          </a:p>
          <a:p>
            <a:pPr algn="ctr"/>
            <a:endParaRPr lang="fa-IR" b="1" dirty="0" smtClean="0"/>
          </a:p>
          <a:p>
            <a:pPr algn="ctr"/>
            <a:endParaRPr lang="fa-IR" b="1" dirty="0"/>
          </a:p>
          <a:p>
            <a:pPr algn="ctr"/>
            <a:endParaRPr lang="en-US" dirty="0"/>
          </a:p>
        </p:txBody>
      </p:sp>
    </p:spTree>
    <p:extLst>
      <p:ext uri="{BB962C8B-B14F-4D97-AF65-F5344CB8AC3E}">
        <p14:creationId xmlns:p14="http://schemas.microsoft.com/office/powerpoint/2010/main" xmlns="" val="286827981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2- دستگاه های اجرایی باید در ساختمان ها و محیط کاری خود، علائم و اشکاری را که برای اشخاص توان خواه به آسانی قابل فهم و خواندن باشد نصب کنند.</a:t>
            </a:r>
            <a:endParaRPr lang="en-US" sz="3200" dirty="0"/>
          </a:p>
          <a:p>
            <a:endParaRPr lang="en-US" dirty="0"/>
          </a:p>
        </p:txBody>
      </p:sp>
    </p:spTree>
    <p:extLst>
      <p:ext uri="{BB962C8B-B14F-4D97-AF65-F5344CB8AC3E}">
        <p14:creationId xmlns:p14="http://schemas.microsoft.com/office/powerpoint/2010/main" xmlns="" val="25423070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76333" y="2107842"/>
            <a:ext cx="8915400" cy="3777622"/>
          </a:xfrm>
        </p:spPr>
        <p:txBody>
          <a:bodyPr/>
          <a:lstStyle/>
          <a:p>
            <a:pPr algn="just" rtl="1"/>
            <a:r>
              <a:rPr lang="fa-IR" sz="2800" dirty="0"/>
              <a:t>3- دستگاه های اجرایی باید حسب میزان و نوع مراجعات اشخاص توان خواه، آموزش های کافی را به کارکنان خود در خصوص نحوه رفتار با این مراجعه کنندگان ارائه دهند.</a:t>
            </a:r>
            <a:endParaRPr lang="en-US" sz="2800" dirty="0"/>
          </a:p>
          <a:p>
            <a:pPr algn="just" rtl="1"/>
            <a:r>
              <a:rPr lang="fa-IR" sz="2800" dirty="0"/>
              <a:t>4- دستگاه های اجرایی باید سامانه ها و فنآوری اطلاعات و ارتباطات خود را جهت استفاده مستقلانه اشخاص توان خواه از خدمات آنها ارتقاء دهند.</a:t>
            </a:r>
            <a:endParaRPr lang="en-US" sz="2800" dirty="0"/>
          </a:p>
          <a:p>
            <a:pPr algn="r" rtl="1"/>
            <a:endParaRPr lang="en-US" dirty="0"/>
          </a:p>
        </p:txBody>
      </p:sp>
    </p:spTree>
    <p:extLst>
      <p:ext uri="{BB962C8B-B14F-4D97-AF65-F5344CB8AC3E}">
        <p14:creationId xmlns:p14="http://schemas.microsoft.com/office/powerpoint/2010/main" xmlns="" val="28228643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rtl="1"/>
            <a:r>
              <a:rPr lang="fa-IR" b="1" dirty="0"/>
              <a:t>ماده 12- حق رسیدگی به موقع و منصفانه به شکایات و اعتراضات</a:t>
            </a:r>
            <a:endParaRPr lang="en-US" dirty="0"/>
          </a:p>
        </p:txBody>
      </p:sp>
    </p:spTree>
    <p:extLst>
      <p:ext uri="{BB962C8B-B14F-4D97-AF65-F5344CB8AC3E}">
        <p14:creationId xmlns:p14="http://schemas.microsoft.com/office/powerpoint/2010/main" xmlns="" val="29795878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1- مردم حق ارند در تمامی مراجع اداری که به اختلاف، اعتراض یا شکایت آنها رسیدگی می کنند از رسیدگی </a:t>
            </a:r>
            <a:r>
              <a:rPr lang="fa-IR" sz="2400" dirty="0">
                <a:solidFill>
                  <a:srgbClr val="FF0000"/>
                </a:solidFill>
              </a:rPr>
              <a:t>منصفانه و بیطرفانه برخوردار شده و حقوق آنها رعایت شود</a:t>
            </a:r>
            <a:r>
              <a:rPr lang="fa-IR" sz="2400" dirty="0"/>
              <a:t>.</a:t>
            </a:r>
            <a:endParaRPr lang="en-US" sz="2400" dirty="0"/>
          </a:p>
          <a:p>
            <a:pPr algn="just" rtl="1"/>
            <a:r>
              <a:rPr lang="fa-IR" sz="2400" dirty="0"/>
              <a:t>2- هر فردی در همه مراحل رسیدگی اداری </a:t>
            </a:r>
            <a:r>
              <a:rPr lang="fa-IR" sz="2400" dirty="0">
                <a:solidFill>
                  <a:srgbClr val="92D050"/>
                </a:solidFill>
              </a:rPr>
              <a:t>حق استفاده از وکیل </a:t>
            </a:r>
            <a:r>
              <a:rPr lang="fa-IR" sz="2400" dirty="0"/>
              <a:t>را دارد و باید از </a:t>
            </a:r>
            <a:r>
              <a:rPr lang="fa-IR" sz="2400" dirty="0">
                <a:solidFill>
                  <a:srgbClr val="00B050"/>
                </a:solidFill>
              </a:rPr>
              <a:t>مهلت کافی جهت تنظیم و تکمیل پرونده، ارائه ادله، معرفی شهود یا پاسخ </a:t>
            </a:r>
            <a:r>
              <a:rPr lang="fa-IR" sz="2400" dirty="0"/>
              <a:t>به مطالب مطرح شده علیه خود برخوردار باشد.</a:t>
            </a:r>
            <a:endParaRPr lang="en-US" sz="2400" dirty="0"/>
          </a:p>
          <a:p>
            <a:pPr algn="r" rtl="1"/>
            <a:endParaRPr lang="en-US" dirty="0"/>
          </a:p>
        </p:txBody>
      </p:sp>
    </p:spTree>
    <p:extLst>
      <p:ext uri="{BB962C8B-B14F-4D97-AF65-F5344CB8AC3E}">
        <p14:creationId xmlns:p14="http://schemas.microsoft.com/office/powerpoint/2010/main" xmlns="" val="408299322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3200" dirty="0"/>
              <a:t>3- شخصی که در چارچوب قوانین و مقررات و بدون استفاده </a:t>
            </a:r>
            <a:r>
              <a:rPr lang="fa-IR" sz="3200" dirty="0">
                <a:solidFill>
                  <a:srgbClr val="FF0000"/>
                </a:solidFill>
              </a:rPr>
              <a:t>از الفاظ توهین آمیز، از تصمیمات و اقدامات دستگاه اجرایی یا فرد مسئول در سطح رسانه ها انتقاد می کند، نباید به دلیل این انتقاد، با تعقیب یا پیامد اداری یا قضایی از سوی مسئولین </a:t>
            </a:r>
            <a:r>
              <a:rPr lang="fa-IR" sz="3200" dirty="0"/>
              <a:t>دستگاه مواجه شود</a:t>
            </a:r>
            <a:endParaRPr lang="en-US" sz="3200" dirty="0"/>
          </a:p>
        </p:txBody>
      </p:sp>
    </p:spTree>
    <p:extLst>
      <p:ext uri="{BB962C8B-B14F-4D97-AF65-F5344CB8AC3E}">
        <p14:creationId xmlns:p14="http://schemas.microsoft.com/office/powerpoint/2010/main" xmlns="" val="127508190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4- در صورت بروز اختلاف بین مراجعان و متصدیان ارائه خدمت، </a:t>
            </a:r>
            <a:r>
              <a:rPr lang="fa-IR" sz="2800" dirty="0">
                <a:solidFill>
                  <a:srgbClr val="FF0000"/>
                </a:solidFill>
              </a:rPr>
              <a:t>مسئول واحد ذیربط باید بلافاصله به موضوع رسیدگی و آن را در چارچوب مقررات و با رعایت اخلاق اسلامی حل و فصل </a:t>
            </a:r>
            <a:r>
              <a:rPr lang="fa-IR" sz="2800" dirty="0"/>
              <a:t>نماید.</a:t>
            </a:r>
            <a:endParaRPr lang="en-US" sz="2800" dirty="0"/>
          </a:p>
          <a:p>
            <a:pPr algn="r" rtl="1"/>
            <a:endParaRPr lang="en-US" dirty="0"/>
          </a:p>
        </p:txBody>
      </p:sp>
    </p:spTree>
    <p:extLst>
      <p:ext uri="{BB962C8B-B14F-4D97-AF65-F5344CB8AC3E}">
        <p14:creationId xmlns:p14="http://schemas.microsoft.com/office/powerpoint/2010/main" xmlns="" val="2267945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5- اعتراض شخصی که مدعی است در حق او ظلم شده ، باید توسط مدیران و کارکنان دستگاه های اجرایی با </a:t>
            </a:r>
            <a:r>
              <a:rPr lang="fa-IR" sz="2800" dirty="0">
                <a:solidFill>
                  <a:srgbClr val="FF0000"/>
                </a:solidFill>
              </a:rPr>
              <a:t>مدارا و اخلاق اسلامی، تحمل و با سعه صدر </a:t>
            </a:r>
            <a:r>
              <a:rPr lang="fa-IR" sz="2800" dirty="0"/>
              <a:t>پاسخ داده شود</a:t>
            </a:r>
            <a:r>
              <a:rPr lang="fa-IR" dirty="0"/>
              <a:t>.</a:t>
            </a:r>
            <a:endParaRPr lang="en-US" dirty="0"/>
          </a:p>
          <a:p>
            <a:pPr algn="r" rtl="1"/>
            <a:endParaRPr lang="en-US" dirty="0"/>
          </a:p>
        </p:txBody>
      </p:sp>
    </p:spTree>
    <p:extLst>
      <p:ext uri="{BB962C8B-B14F-4D97-AF65-F5344CB8AC3E}">
        <p14:creationId xmlns:p14="http://schemas.microsoft.com/office/powerpoint/2010/main" xmlns="" val="66152336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ماده 13- حق جبران خسارات وارده در اثر قصور یا تقصیر دستگاه های اجرایی و کارکنان آنها</a:t>
            </a:r>
            <a:endParaRPr lang="en-US" dirty="0"/>
          </a:p>
          <a:p>
            <a:pPr algn="r" rtl="1"/>
            <a:endParaRPr lang="en-US" dirty="0"/>
          </a:p>
        </p:txBody>
      </p:sp>
    </p:spTree>
    <p:extLst>
      <p:ext uri="{BB962C8B-B14F-4D97-AF65-F5344CB8AC3E}">
        <p14:creationId xmlns:p14="http://schemas.microsoft.com/office/powerpoint/2010/main" xmlns="" val="358262996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1- دستگاه های اجرایی مکلفند حسب وظایف قانونی خود، در صورت وجود احتمال هر گونه تهدید </a:t>
            </a:r>
            <a:r>
              <a:rPr lang="fa-IR" sz="2800" dirty="0">
                <a:solidFill>
                  <a:srgbClr val="FF0000"/>
                </a:solidFill>
              </a:rPr>
              <a:t>علیه سلامت عمومی و یا بالایای طبیعی، نسبت به پیش بینی و هشدار به موقع و راه های دفع و رفع آن به عموم مردم و به خصوص افراد در معرض تهدید</a:t>
            </a:r>
            <a:r>
              <a:rPr lang="fa-IR" sz="2800" dirty="0"/>
              <a:t>، اقدام نمایند.</a:t>
            </a:r>
            <a:endParaRPr lang="en-US" sz="2800" dirty="0"/>
          </a:p>
          <a:p>
            <a:pPr algn="r" rtl="1"/>
            <a:endParaRPr lang="en-US" dirty="0"/>
          </a:p>
        </p:txBody>
      </p:sp>
    </p:spTree>
    <p:extLst>
      <p:ext uri="{BB962C8B-B14F-4D97-AF65-F5344CB8AC3E}">
        <p14:creationId xmlns:p14="http://schemas.microsoft.com/office/powerpoint/2010/main" xmlns="" val="211306023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2- دستگاه های اجرایی، </a:t>
            </a:r>
            <a:r>
              <a:rPr lang="fa-IR" sz="2400" dirty="0">
                <a:solidFill>
                  <a:srgbClr val="FF0000"/>
                </a:solidFill>
              </a:rPr>
              <a:t>مسئول جبران خساراتی </a:t>
            </a:r>
            <a:r>
              <a:rPr lang="fa-IR" sz="2400" dirty="0"/>
              <a:t>هستند که در نتیجه عیب و خرابی اشیاء یا اموال منقول یا غیرمنقول متعلق یا تحت تصرف آنها، به جان، مال و سایر حقوق دیگران وارد می شود.</a:t>
            </a:r>
            <a:endParaRPr lang="en-US" sz="2400" dirty="0"/>
          </a:p>
          <a:p>
            <a:pPr algn="r" rtl="1"/>
            <a:endParaRPr lang="en-US" dirty="0"/>
          </a:p>
        </p:txBody>
      </p:sp>
    </p:spTree>
    <p:extLst>
      <p:ext uri="{BB962C8B-B14F-4D97-AF65-F5344CB8AC3E}">
        <p14:creationId xmlns:p14="http://schemas.microsoft.com/office/powerpoint/2010/main" xmlns="" val="74845724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sz="2800" b="1" dirty="0"/>
              <a:t>ماده ١</a:t>
            </a:r>
            <a:r>
              <a:rPr lang="en-US" sz="2800" b="1" dirty="0"/>
              <a:t>-</a:t>
            </a:r>
            <a:r>
              <a:rPr lang="en-US" sz="2800" dirty="0"/>
              <a:t> </a:t>
            </a:r>
            <a:r>
              <a:rPr lang="ar-SA" sz="2800" dirty="0"/>
              <a:t>اصول و مبانی حقوق شهروندی در نظام اداری منبعث از منشور حقوق شهروندی عبارتند از</a:t>
            </a:r>
            <a:r>
              <a:rPr lang="en-US" sz="2800" dirty="0"/>
              <a:t>:</a:t>
            </a:r>
          </a:p>
          <a:p>
            <a:pPr algn="r" rtl="1"/>
            <a:endParaRPr lang="en-US" dirty="0"/>
          </a:p>
        </p:txBody>
      </p:sp>
    </p:spTree>
    <p:extLst>
      <p:ext uri="{BB962C8B-B14F-4D97-AF65-F5344CB8AC3E}">
        <p14:creationId xmlns:p14="http://schemas.microsoft.com/office/powerpoint/2010/main" xmlns="" val="42233552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3- مطابق فصل دهم از کتاب پنجم قانون مجازات اسلامی تحت عنوان "تقصیرات مقامات و مأموران دولتی"، </a:t>
            </a:r>
            <a:r>
              <a:rPr lang="fa-IR" sz="2800" dirty="0">
                <a:solidFill>
                  <a:srgbClr val="92D050"/>
                </a:solidFill>
              </a:rPr>
              <a:t>دستگاه های اجرایی مسئول جبران آن دسته از خسارات مادی، معنوی و بدنی هستند که مستخدمان و کارکنان آنها در نتیجه بی احتیاطی، بی مبالاتی یا عدم رعایت قوانین، مقررات یا نظامات مربوط در حین انجام وظیفه یا به مناسبت آن به دیگران وارد یا در نتیجه نقص یا کمبود غیرمتعارف امکانات و سایل به اشخاص وارد می </a:t>
            </a:r>
            <a:r>
              <a:rPr lang="fa-IR" sz="2800" dirty="0"/>
              <a:t>شود.</a:t>
            </a:r>
            <a:endParaRPr lang="en-US" sz="2800" dirty="0"/>
          </a:p>
          <a:p>
            <a:pPr algn="r" rtl="1"/>
            <a:endParaRPr lang="en-US" dirty="0"/>
          </a:p>
        </p:txBody>
      </p:sp>
    </p:spTree>
    <p:extLst>
      <p:ext uri="{BB962C8B-B14F-4D97-AF65-F5344CB8AC3E}">
        <p14:creationId xmlns:p14="http://schemas.microsoft.com/office/powerpoint/2010/main" xmlns="" val="323838762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4- دستگاه های اجرایی باید در حفاظت از اشیاء، اموال، اسناد، مدارک و اطلاعاتی که در جهت انجام مأموریت های خود از مردم دریافت می کنند</a:t>
            </a:r>
            <a:r>
              <a:rPr lang="fa-IR" sz="3200" dirty="0">
                <a:solidFill>
                  <a:srgbClr val="FF0000"/>
                </a:solidFill>
              </a:rPr>
              <a:t>، تدابیر و احتیاط های متعارف را به عمل آورند.</a:t>
            </a:r>
            <a:endParaRPr lang="en-US" sz="3200" dirty="0">
              <a:solidFill>
                <a:srgbClr val="FF0000"/>
              </a:solidFill>
            </a:endParaRPr>
          </a:p>
          <a:p>
            <a:pPr algn="r" rtl="1"/>
            <a:endParaRPr lang="en-US" dirty="0"/>
          </a:p>
        </p:txBody>
      </p:sp>
    </p:spTree>
    <p:extLst>
      <p:ext uri="{BB962C8B-B14F-4D97-AF65-F5344CB8AC3E}">
        <p14:creationId xmlns:p14="http://schemas.microsoft.com/office/powerpoint/2010/main" xmlns="" val="288037187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فصل چهارم- انتظارات از شهروندان برای رعایت حقوق دیگر شهروندان در نظام اداری</a:t>
            </a:r>
            <a:endParaRPr lang="en-US" dirty="0"/>
          </a:p>
          <a:p>
            <a:pPr algn="r" rtl="1"/>
            <a:endParaRPr lang="en-US" dirty="0"/>
          </a:p>
        </p:txBody>
      </p:sp>
    </p:spTree>
    <p:extLst>
      <p:ext uri="{BB962C8B-B14F-4D97-AF65-F5344CB8AC3E}">
        <p14:creationId xmlns:p14="http://schemas.microsoft.com/office/powerpoint/2010/main" xmlns="" val="23214823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ماده 14-</a:t>
            </a:r>
            <a:r>
              <a:rPr lang="fa-IR" dirty="0"/>
              <a:t> از شهروندان انتظار می رود به منظور احترام و رعایت حقوق سایر افراد در مراجعه به دستگاه های اجرایی، نکات ذیل را مورد توجه قرار دهند: </a:t>
            </a:r>
            <a:endParaRPr lang="en-US" dirty="0"/>
          </a:p>
          <a:p>
            <a:pPr algn="r" rtl="1"/>
            <a:endParaRPr lang="en-US" dirty="0"/>
          </a:p>
        </p:txBody>
      </p:sp>
    </p:spTree>
    <p:extLst>
      <p:ext uri="{BB962C8B-B14F-4D97-AF65-F5344CB8AC3E}">
        <p14:creationId xmlns:p14="http://schemas.microsoft.com/office/powerpoint/2010/main" xmlns="" val="5907327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400" dirty="0"/>
              <a:t>1- به منظور رعایت حقوق سایر شهروندان و مساعدت در تأمین بهتر حقوق خود، </a:t>
            </a:r>
            <a:r>
              <a:rPr lang="fa-IR" sz="2400" dirty="0">
                <a:solidFill>
                  <a:srgbClr val="FF0000"/>
                </a:solidFill>
              </a:rPr>
              <a:t>همکاری لازم را در رعایت نظم و نوبت، ارائه مدارک هویتی برای ورود و خروج، ارائه اطلاعات و مدارک صحیح، به موقع و کامل برای تسریع در ارائه خدمت داشته </a:t>
            </a:r>
            <a:r>
              <a:rPr lang="fa-IR" sz="2400" dirty="0"/>
              <a:t>باشند.</a:t>
            </a:r>
            <a:endParaRPr lang="en-US" sz="2400" dirty="0"/>
          </a:p>
        </p:txBody>
      </p:sp>
    </p:spTree>
    <p:extLst>
      <p:ext uri="{BB962C8B-B14F-4D97-AF65-F5344CB8AC3E}">
        <p14:creationId xmlns:p14="http://schemas.microsoft.com/office/powerpoint/2010/main" xmlns="" val="19516685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2- تصمیمات و اقدامات اداری مادام که نقض نشده اند، محترم شمرده شده و رعایت شوند و </a:t>
            </a:r>
            <a:r>
              <a:rPr lang="fa-IR" sz="2800" dirty="0">
                <a:solidFill>
                  <a:srgbClr val="FF0000"/>
                </a:solidFill>
              </a:rPr>
              <a:t>اعتراض به تصمیمات و اقدامات و درخواست تجدیدنظر در آنها با طرق پیش بینی شده در قوانین و توسل به مراجع قانون </a:t>
            </a:r>
            <a:r>
              <a:rPr lang="fa-IR" sz="2800" dirty="0"/>
              <a:t>صورت گیرد</a:t>
            </a:r>
            <a:r>
              <a:rPr lang="fa-IR" dirty="0"/>
              <a:t>.</a:t>
            </a:r>
            <a:endParaRPr lang="en-US" dirty="0"/>
          </a:p>
        </p:txBody>
      </p:sp>
    </p:spTree>
    <p:extLst>
      <p:ext uri="{BB962C8B-B14F-4D97-AF65-F5344CB8AC3E}">
        <p14:creationId xmlns:p14="http://schemas.microsoft.com/office/powerpoint/2010/main" xmlns="" val="383854916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3- خدمات و درخواست های اداری تنها در </a:t>
            </a:r>
            <a:r>
              <a:rPr lang="fa-IR" sz="2400" dirty="0">
                <a:solidFill>
                  <a:srgbClr val="FF0000"/>
                </a:solidFill>
              </a:rPr>
              <a:t>محیط اداری مطالبه شده و از درخواست خدمت توسط کارکنان در خارج از محیط اداره اجتناب شود.</a:t>
            </a:r>
            <a:endParaRPr lang="en-US" sz="2400" dirty="0">
              <a:solidFill>
                <a:srgbClr val="FF0000"/>
              </a:solidFill>
            </a:endParaRPr>
          </a:p>
          <a:p>
            <a:pPr algn="just" rtl="1"/>
            <a:r>
              <a:rPr lang="fa-IR" sz="2400" dirty="0"/>
              <a:t>4- به منظور مساعدت برای تأمین حقوق شهروندان در نظام اداری؛ کلیه آحاد جامعه </a:t>
            </a:r>
            <a:r>
              <a:rPr lang="fa-IR" sz="2400" dirty="0">
                <a:solidFill>
                  <a:srgbClr val="FF0000"/>
                </a:solidFill>
              </a:rPr>
              <a:t>در صورت مشاهده یا اطلاع از تخلفات اداری و نقض قوانین و مقررات در دستگاه های اجرایی</a:t>
            </a:r>
            <a:r>
              <a:rPr lang="fa-IR" sz="2400" dirty="0"/>
              <a:t>، لازم است مشاهده یا اطلاع خود را به مراجع ذیربط گزارش کنند. </a:t>
            </a:r>
            <a:endParaRPr lang="en-US" sz="2400" dirty="0"/>
          </a:p>
          <a:p>
            <a:pPr algn="r" rtl="1"/>
            <a:endParaRPr lang="en-US" dirty="0"/>
          </a:p>
        </p:txBody>
      </p:sp>
    </p:spTree>
    <p:extLst>
      <p:ext uri="{BB962C8B-B14F-4D97-AF65-F5344CB8AC3E}">
        <p14:creationId xmlns:p14="http://schemas.microsoft.com/office/powerpoint/2010/main" xmlns="" val="380557039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5- شایسته است جهت تسریع در رسیدگی، </a:t>
            </a:r>
            <a:r>
              <a:rPr lang="fa-IR" sz="2400" dirty="0">
                <a:solidFill>
                  <a:srgbClr val="FF0000"/>
                </a:solidFill>
              </a:rPr>
              <a:t>موارد مربوط به تخلفات اداری و نقض قوانین و مقررات، ابتدا به مراجع نظارتی درون سازمانی هر دستگاه گزارش و در صورت عدم دریافت پاسخ قانع کننده، به مراجع نظارتی برون سازمانی </a:t>
            </a:r>
            <a:r>
              <a:rPr lang="fa-IR" sz="2400" dirty="0"/>
              <a:t>ارائه شود.</a:t>
            </a:r>
            <a:endParaRPr lang="en-US" sz="2400" dirty="0"/>
          </a:p>
          <a:p>
            <a:pPr algn="just" rtl="1"/>
            <a:r>
              <a:rPr lang="fa-IR" sz="2400" dirty="0"/>
              <a:t>تبصره- </a:t>
            </a:r>
            <a:r>
              <a:rPr lang="fa-IR" sz="2400" dirty="0">
                <a:solidFill>
                  <a:srgbClr val="00B050"/>
                </a:solidFill>
              </a:rPr>
              <a:t>عدم ترجیح شهروندان به یکدیگر توسط مدیران و کارکنان دستگاه های اجرایی در مراحل رسیدگی، الزامی </a:t>
            </a:r>
            <a:r>
              <a:rPr lang="fa-IR" sz="2400" dirty="0"/>
              <a:t>است</a:t>
            </a:r>
            <a:r>
              <a:rPr lang="fa-IR" dirty="0"/>
              <a:t>.</a:t>
            </a:r>
            <a:endParaRPr lang="en-US" dirty="0"/>
          </a:p>
          <a:p>
            <a:pPr algn="r" rtl="1"/>
            <a:endParaRPr lang="en-US" dirty="0"/>
          </a:p>
        </p:txBody>
      </p:sp>
    </p:spTree>
    <p:extLst>
      <p:ext uri="{BB962C8B-B14F-4D97-AF65-F5344CB8AC3E}">
        <p14:creationId xmlns:p14="http://schemas.microsoft.com/office/powerpoint/2010/main" xmlns="" val="367248258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فصل پنجم- ساز و کار اجرایی حقوق شهروندی در نظام اداری</a:t>
            </a:r>
            <a:endParaRPr lang="en-US" dirty="0"/>
          </a:p>
          <a:p>
            <a:pPr algn="r" rtl="1"/>
            <a:endParaRPr lang="en-US" dirty="0"/>
          </a:p>
        </p:txBody>
      </p:sp>
    </p:spTree>
    <p:extLst>
      <p:ext uri="{BB962C8B-B14F-4D97-AF65-F5344CB8AC3E}">
        <p14:creationId xmlns:p14="http://schemas.microsoft.com/office/powerpoint/2010/main" xmlns="" val="156751684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t>ماده 16- مسئولیت و فرآیند اجرا</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fa-IR" sz="2000" dirty="0"/>
              <a:t>1- بالاترین مقام دستگاه اجرایی، مسئول اجرای این مصوبه بوده و مدیران و </a:t>
            </a:r>
            <a:r>
              <a:rPr lang="fa-IR" sz="2000" dirty="0">
                <a:solidFill>
                  <a:srgbClr val="FF0000"/>
                </a:solidFill>
              </a:rPr>
              <a:t>کارکنان</a:t>
            </a:r>
            <a:r>
              <a:rPr lang="fa-IR" sz="2000" dirty="0"/>
              <a:t> دستگاه های اجرایی مشمول در تمامی سطوح سازمانی، </a:t>
            </a:r>
            <a:r>
              <a:rPr lang="fa-IR" sz="2000" dirty="0">
                <a:solidFill>
                  <a:srgbClr val="FF0000"/>
                </a:solidFill>
              </a:rPr>
              <a:t>مکلف به رعایت مفاد </a:t>
            </a:r>
            <a:r>
              <a:rPr lang="fa-IR" sz="2000" dirty="0"/>
              <a:t>آن هستند؛ همچنین مدیران موظفند متناسب با اختیارات، مأموریت ها و وظایف محوله، در جهت حسن اجرای این مصوبه، رفع موانع و همچنین ارزیابی نحوه اجرای آن، اقدامات لازم اعم از برنامه ریزی، سازماندهی، بهبود روش ها، آموزش کارکنان و تجهیز واحدهای مدیریت عملکرد، بازرسی و رسیدگی به شکایات (یا عناوین مشابه) را مطابق با دستورالعمل های ابلاغی سازمان اداری و استخدامی کشور، از جمله دستورالعمل اصلاح فرآیندها و روش های انجام کار، دستورالعمل استاندارد تارنماهای دستگاه های اجرایی و درگاه های استانی، آیین نامه اجرایی تبصره (1) ماده (25) قانون مدیریت خدمات کشوری و سایر موارد ابلاغی، انجام دهند.</a:t>
            </a:r>
            <a:endParaRPr lang="en-US" sz="2000" dirty="0"/>
          </a:p>
          <a:p>
            <a:pPr algn="r" rtl="1"/>
            <a:endParaRPr lang="en-US" dirty="0"/>
          </a:p>
        </p:txBody>
      </p:sp>
    </p:spTree>
    <p:extLst>
      <p:ext uri="{BB962C8B-B14F-4D97-AF65-F5344CB8AC3E}">
        <p14:creationId xmlns:p14="http://schemas.microsoft.com/office/powerpoint/2010/main" xmlns="" val="97282244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400" dirty="0" smtClean="0">
                <a:cs typeface="2  Davat" panose="00000400000000000000" pitchFamily="2" charset="-78"/>
              </a:rPr>
              <a:t>اصول حاکم براداره شایسته کشور</a:t>
            </a:r>
            <a:endParaRPr lang="en-US" sz="4400" dirty="0">
              <a:cs typeface="2  Davat" panose="00000400000000000000" pitchFamily="2" charset="-78"/>
            </a:endParaRPr>
          </a:p>
        </p:txBody>
      </p:sp>
    </p:spTree>
    <p:extLst>
      <p:ext uri="{BB962C8B-B14F-4D97-AF65-F5344CB8AC3E}">
        <p14:creationId xmlns:p14="http://schemas.microsoft.com/office/powerpoint/2010/main" xmlns="" val="377442620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2- دستگاه های اجرایی مکلفند با اهتمام و اقدام سریع در جهت توسعه دولت الکترونیک، نیاز به مراجعه حضوری مردم را به حداقل برسانند.</a:t>
            </a:r>
            <a:endParaRPr lang="en-US" sz="2800" dirty="0"/>
          </a:p>
          <a:p>
            <a:pPr algn="r" rtl="1"/>
            <a:endParaRPr lang="en-US" dirty="0"/>
          </a:p>
        </p:txBody>
      </p:sp>
    </p:spTree>
    <p:extLst>
      <p:ext uri="{BB962C8B-B14F-4D97-AF65-F5344CB8AC3E}">
        <p14:creationId xmlns:p14="http://schemas.microsoft.com/office/powerpoint/2010/main" xmlns="" val="26903051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a:t>ماده 17- ایجاد میز خدمت</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fa-IR" dirty="0"/>
              <a:t>1</a:t>
            </a:r>
            <a:r>
              <a:rPr lang="fa-IR" sz="2400" dirty="0"/>
              <a:t>- در آن دسته از دستگاه های اجرایی که به طور متعارف مراجعین زیادی دارند؛ لازم است علاوه بر رعایت مفاد این مصوبه، واحد هماهنگ کننده ای تحت عوان "</a:t>
            </a:r>
            <a:r>
              <a:rPr lang="fa-IR" sz="2400" dirty="0">
                <a:solidFill>
                  <a:srgbClr val="FF0000"/>
                </a:solidFill>
              </a:rPr>
              <a:t>میز خدمت" </a:t>
            </a:r>
            <a:r>
              <a:rPr lang="fa-IR" sz="2400" dirty="0"/>
              <a:t>با حضور کارشناسان مطلع دستگاه با اعطای اختیارات لازم تعبیه شود، به نحوه که مراجعین ضمن استقرار در محل انتظار مناسب حتی المقدور بدون حضور در واحدهای داخلی دستگاه، خدمت یا پاسخ مورد نیاز خود را صرفاً از طریق این میز دریافت نمایند. "میز خدمت" عهده دار وظایف مشروح زیر می باشد:</a:t>
            </a:r>
            <a:endParaRPr lang="en-US" sz="2400" dirty="0"/>
          </a:p>
          <a:p>
            <a:pPr algn="r" rtl="1"/>
            <a:endParaRPr lang="en-US" dirty="0"/>
          </a:p>
        </p:txBody>
      </p:sp>
    </p:spTree>
    <p:extLst>
      <p:ext uri="{BB962C8B-B14F-4D97-AF65-F5344CB8AC3E}">
        <p14:creationId xmlns:p14="http://schemas.microsoft.com/office/powerpoint/2010/main" xmlns="" val="409744569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rtl="1"/>
            <a:r>
              <a:rPr lang="fa-IR" sz="2400" dirty="0"/>
              <a:t>الف- ارایه اطلاعات و راهنمایی های لازم به مراجعین در ارتباط با امور مربوط</a:t>
            </a:r>
            <a:endParaRPr lang="en-US" sz="2400" dirty="0"/>
          </a:p>
          <a:p>
            <a:pPr algn="just" rtl="1"/>
            <a:r>
              <a:rPr lang="fa-IR" sz="2400" dirty="0"/>
              <a:t>ب- دریافت مدارک و درخواست های مراجعین</a:t>
            </a:r>
            <a:endParaRPr lang="en-US" sz="2400" dirty="0"/>
          </a:p>
          <a:p>
            <a:pPr algn="just" rtl="1"/>
            <a:r>
              <a:rPr lang="fa-IR" sz="2400" dirty="0"/>
              <a:t>ج- انجام امور و درخواست های متقاضیان در صورت امکان و در غیراین صورت، اعلام تاریخ مراجعه بعدی یا زمان ارایه خدمت نهایی به مراجعین</a:t>
            </a:r>
            <a:endParaRPr lang="en-US" sz="2400" dirty="0"/>
          </a:p>
          <a:p>
            <a:pPr algn="just" rtl="1"/>
            <a:r>
              <a:rPr lang="fa-IR" sz="2400" dirty="0"/>
              <a:t>د- دریافت نتایج اقدامات انجام شده از واحدهای ذیربط و اعلام آن به مراجعین</a:t>
            </a:r>
            <a:endParaRPr lang="en-US" sz="2400" dirty="0"/>
          </a:p>
          <a:p>
            <a:pPr algn="just" rtl="1"/>
            <a:r>
              <a:rPr lang="fa-IR" sz="2400" dirty="0"/>
              <a:t>هـ- هدایت مراجعین به واحدهای مرتبط در موارد ضروری پس از انجام هماهنگی با واحد ذیربط.</a:t>
            </a:r>
            <a:endParaRPr lang="en-US" sz="2400" dirty="0"/>
          </a:p>
          <a:p>
            <a:pPr algn="r" rtl="1"/>
            <a:endParaRPr lang="en-US" dirty="0"/>
          </a:p>
        </p:txBody>
      </p:sp>
    </p:spTree>
    <p:extLst>
      <p:ext uri="{BB962C8B-B14F-4D97-AF65-F5344CB8AC3E}">
        <p14:creationId xmlns:p14="http://schemas.microsoft.com/office/powerpoint/2010/main" xmlns="" val="197506026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dirty="0"/>
              <a:t>- </a:t>
            </a:r>
            <a:r>
              <a:rPr lang="fa-IR" sz="2800" dirty="0"/>
              <a:t>واحدهای مدیریت عملکرد، بازرسی و رسیدگی به شکایات یا عناوین مشابه در دستگاه های اجرایی موظفند هر 3 ماه یک بار گزارشی از عملکرد "میز خدمت" را به بالاترین مقام دستگاه ارایه دهند.</a:t>
            </a:r>
            <a:endParaRPr lang="en-US" sz="2800" dirty="0"/>
          </a:p>
          <a:p>
            <a:pPr algn="r" rtl="1"/>
            <a:endParaRPr lang="en-US" dirty="0"/>
          </a:p>
        </p:txBody>
      </p:sp>
    </p:spTree>
    <p:extLst>
      <p:ext uri="{BB962C8B-B14F-4D97-AF65-F5344CB8AC3E}">
        <p14:creationId xmlns:p14="http://schemas.microsoft.com/office/powerpoint/2010/main" xmlns="" val="283297966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1409" y="624110"/>
            <a:ext cx="8911687" cy="1280890"/>
          </a:xfrm>
        </p:spPr>
        <p:txBody>
          <a:bodyPr/>
          <a:lstStyle/>
          <a:p>
            <a:pPr algn="ctr"/>
            <a:r>
              <a:rPr lang="fa-IR" b="1" dirty="0"/>
              <a:t>ماده 19- ضمانت اجرا</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fa-IR" sz="2000" dirty="0">
                <a:solidFill>
                  <a:srgbClr val="FF0000"/>
                </a:solidFill>
              </a:rPr>
              <a:t>نقض یا عدم رعایت حقوق و الزامات مندرج در این مصوبه و دستورالعمل های آن</a:t>
            </a:r>
            <a:r>
              <a:rPr lang="fa-IR" sz="2000" dirty="0"/>
              <a:t>؛ در چارچوب ماده (20) آیین نامه اجرایی قانون رسیدگی به تخلفات اداری کارمندان، حسب مورد از </a:t>
            </a:r>
            <a:r>
              <a:rPr lang="fa-IR" sz="2000" dirty="0">
                <a:solidFill>
                  <a:srgbClr val="00B050"/>
                </a:solidFill>
              </a:rPr>
              <a:t>مصادیق بندهای ماده (8) قانون رسیدگی به تخلفات </a:t>
            </a:r>
            <a:r>
              <a:rPr lang="fa-IR" sz="2000" dirty="0"/>
              <a:t>اداری کارمندان محسوب می شود و شکایات واصله از مردم یا دستگاه های نظارتی، ضمن بررسی و تطبیق با مقررات توسط واحدهای ذیربط، بر احقاق حقوق آنان از منظر تخلفات مدیران و کارکنان دستگاه های اجرایی، در هیأت های رسیدگی به تخلفات اداری مربوط مورد رسیدگی قرار خواهند گرفت.</a:t>
            </a:r>
            <a:endParaRPr lang="en-US" sz="2000" dirty="0"/>
          </a:p>
          <a:p>
            <a:pPr algn="just" rtl="1"/>
            <a:r>
              <a:rPr lang="fa-IR" sz="2000" dirty="0"/>
              <a:t>تبصره 1- در مورد مراکز و مؤسسات کارگزاری موضوع تبصره ذیل ماده (15) این تصویبنامه مطابق مقررات و ضوابط اعطای مجوز مربوطه اقدام خواهد شد.</a:t>
            </a:r>
            <a:endParaRPr lang="en-US" sz="2000" dirty="0"/>
          </a:p>
          <a:p>
            <a:pPr algn="just" rtl="1"/>
            <a:r>
              <a:rPr lang="fa-IR" sz="2000" dirty="0"/>
              <a:t>تبصره 2- اجرای این ماده نافی حقوق قانونی مردم برای مراجعه و طرح شکایات احتمالی در سایر مراجع قانونی و قضایی نمی باشد.</a:t>
            </a:r>
            <a:endParaRPr lang="en-US" sz="2000" dirty="0"/>
          </a:p>
          <a:p>
            <a:pPr algn="just" rtl="1"/>
            <a:endParaRPr lang="en-US" dirty="0"/>
          </a:p>
        </p:txBody>
      </p:sp>
    </p:spTree>
    <p:extLst>
      <p:ext uri="{BB962C8B-B14F-4D97-AF65-F5344CB8AC3E}">
        <p14:creationId xmlns:p14="http://schemas.microsoft.com/office/powerpoint/2010/main" xmlns="" val="47160453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fa-IR" sz="4000" i="1" dirty="0" smtClean="0">
                <a:solidFill>
                  <a:srgbClr val="92D050"/>
                </a:solidFill>
                <a:cs typeface="B Tehran" pitchFamily="2" charset="-78"/>
              </a:rPr>
              <a:t>به امید روزی که توجه و حفظ کرامت انسانی در بالاترین سطح ممکن سرلوحه رفتارهای شهروندان و دستگاههایی اجرایی قرارگیرد</a:t>
            </a:r>
            <a:endParaRPr lang="en-US" sz="4000" i="1" dirty="0">
              <a:solidFill>
                <a:srgbClr val="92D050"/>
              </a:solidFill>
              <a:cs typeface="B Tehran" pitchFamily="2" charset="-78"/>
            </a:endParaRPr>
          </a:p>
        </p:txBody>
      </p:sp>
    </p:spTree>
    <p:extLst>
      <p:ext uri="{BB962C8B-B14F-4D97-AF65-F5344CB8AC3E}">
        <p14:creationId xmlns:p14="http://schemas.microsoft.com/office/powerpoint/2010/main" xmlns="" val="79938470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rtl="1">
              <a:buNone/>
            </a:pPr>
            <a:endParaRPr lang="fa-IR" sz="6000" dirty="0" smtClean="0">
              <a:cs typeface="B Zar" pitchFamily="2" charset="-78"/>
            </a:endParaRPr>
          </a:p>
          <a:p>
            <a:pPr marL="0" indent="0" algn="ctr" rtl="1">
              <a:buNone/>
            </a:pPr>
            <a:r>
              <a:rPr lang="fa-IR" sz="6000" dirty="0" smtClean="0">
                <a:cs typeface="B Zar" pitchFamily="2" charset="-78"/>
              </a:rPr>
              <a:t>والسلام علیکم و رحمه الله و برکاته</a:t>
            </a:r>
            <a:endParaRPr lang="en-US" sz="6000" dirty="0">
              <a:cs typeface="B Zar" pitchFamily="2" charset="-78"/>
            </a:endParaRPr>
          </a:p>
        </p:txBody>
      </p:sp>
    </p:spTree>
    <p:extLst>
      <p:ext uri="{BB962C8B-B14F-4D97-AF65-F5344CB8AC3E}">
        <p14:creationId xmlns:p14="http://schemas.microsoft.com/office/powerpoint/2010/main" xmlns="" val="288655732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600" dirty="0"/>
              <a:t>١</a:t>
            </a:r>
            <a:r>
              <a:rPr lang="en-US" sz="3600" dirty="0" smtClean="0"/>
              <a:t>- </a:t>
            </a:r>
            <a:r>
              <a:rPr lang="ar-SA" sz="3200" dirty="0" smtClean="0"/>
              <a:t>اداره شایسته امور کشور بر پایه قانون مداری، کارآمدی، پاسخگویی، شفافیت، عدالت و انصاف توسط همه مسئولین و کارکنان دستگاه های اجرایی الزامی است</a:t>
            </a:r>
            <a:r>
              <a:rPr lang="en-US" dirty="0" smtClean="0"/>
              <a:t>.</a:t>
            </a:r>
            <a:endParaRPr lang="en-US" dirty="0"/>
          </a:p>
        </p:txBody>
      </p:sp>
    </p:spTree>
    <p:extLst>
      <p:ext uri="{BB962C8B-B14F-4D97-AF65-F5344CB8AC3E}">
        <p14:creationId xmlns:p14="http://schemas.microsoft.com/office/powerpoint/2010/main" xmlns="" val="385535379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5400" dirty="0" smtClean="0">
                <a:cs typeface="2  Davat" panose="00000400000000000000" pitchFamily="2" charset="-78"/>
              </a:rPr>
              <a:t>اصل بیطرفی در اداره امور</a:t>
            </a:r>
            <a:endParaRPr lang="en-US" sz="5400" dirty="0">
              <a:cs typeface="2  Davat" panose="00000400000000000000" pitchFamily="2" charset="-78"/>
            </a:endParaRPr>
          </a:p>
        </p:txBody>
      </p:sp>
    </p:spTree>
    <p:extLst>
      <p:ext uri="{BB962C8B-B14F-4D97-AF65-F5344CB8AC3E}">
        <p14:creationId xmlns:p14="http://schemas.microsoft.com/office/powerpoint/2010/main" xmlns="" val="499585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٢</a:t>
            </a:r>
            <a:r>
              <a:rPr lang="en-US" sz="3200" dirty="0"/>
              <a:t>- </a:t>
            </a:r>
            <a:r>
              <a:rPr lang="ar-SA" sz="3200" dirty="0"/>
              <a:t>رعایت قانون و انجام امور اداری مردم مبتنی بر اصل بی طرفی و پرهیز از هر گونه پیش داوری، منفعت جویی یا غرض ورزی شخصی بدون در نظر گرفتن گرایش های سیاسی، </a:t>
            </a:r>
            <a:r>
              <a:rPr lang="ar-SA" sz="3200" dirty="0" smtClean="0"/>
              <a:t>قو</a:t>
            </a:r>
            <a:r>
              <a:rPr lang="fa-IR" sz="3200" dirty="0"/>
              <a:t>م</a:t>
            </a:r>
            <a:r>
              <a:rPr lang="ar-SA" sz="3200" dirty="0" smtClean="0"/>
              <a:t>ی </a:t>
            </a:r>
            <a:r>
              <a:rPr lang="ar-SA" sz="3200" dirty="0"/>
              <a:t>و رابطه خویشاوندی، توسط همه مسئولین و کارکنان دستگاه های اجرایی الزامی است</a:t>
            </a:r>
            <a:r>
              <a:rPr lang="en-US" sz="3200" dirty="0"/>
              <a:t>.</a:t>
            </a:r>
          </a:p>
          <a:p>
            <a:pPr algn="r" rtl="1"/>
            <a:endParaRPr lang="en-US" dirty="0"/>
          </a:p>
        </p:txBody>
      </p:sp>
    </p:spTree>
    <p:extLst>
      <p:ext uri="{BB962C8B-B14F-4D97-AF65-F5344CB8AC3E}">
        <p14:creationId xmlns:p14="http://schemas.microsoft.com/office/powerpoint/2010/main" xmlns="" val="110940856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5400" dirty="0" smtClean="0">
                <a:cs typeface="2  Davat" panose="00000400000000000000" pitchFamily="2" charset="-78"/>
              </a:rPr>
              <a:t>حق دادخواهی</a:t>
            </a:r>
            <a:endParaRPr lang="en-US" sz="5400" dirty="0">
              <a:cs typeface="2  Davat" panose="00000400000000000000" pitchFamily="2" charset="-78"/>
            </a:endParaRPr>
          </a:p>
        </p:txBody>
      </p:sp>
    </p:spTree>
    <p:extLst>
      <p:ext uri="{BB962C8B-B14F-4D97-AF65-F5344CB8AC3E}">
        <p14:creationId xmlns:p14="http://schemas.microsoft.com/office/powerpoint/2010/main" xmlns="" val="94716303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rtl="1"/>
            <a:r>
              <a:rPr lang="ar-SA" dirty="0"/>
              <a:t>٣</a:t>
            </a:r>
            <a:r>
              <a:rPr lang="en-US" sz="4000" dirty="0"/>
              <a:t>- </a:t>
            </a:r>
            <a:r>
              <a:rPr lang="ar-SA" sz="4000" dirty="0"/>
              <a:t>امکان دسترسی سهل و بدون تبعیض شهروندان به مراجع صالح و بی طرف قضایی، ادرای و نظارتی، به منظور دادخواهی آزادانه برای شهروندانی که تصمیمات نهادهای اداری و یا کارکنان را خلاف قوانین و مقررات بدانند</a:t>
            </a:r>
            <a:r>
              <a:rPr lang="en-US" sz="4000" dirty="0"/>
              <a:t>.</a:t>
            </a:r>
            <a:br>
              <a:rPr lang="en-US" sz="4000" dirty="0"/>
            </a:br>
            <a:endParaRPr lang="en-US" sz="4000" dirty="0"/>
          </a:p>
        </p:txBody>
      </p:sp>
      <p:sp>
        <p:nvSpPr>
          <p:cNvPr id="3" name="Content Placeholder 2"/>
          <p:cNvSpPr>
            <a:spLocks noGrp="1"/>
          </p:cNvSpPr>
          <p:nvPr>
            <p:ph idx="1"/>
          </p:nvPr>
        </p:nvSpPr>
        <p:spPr/>
        <p:txBody>
          <a:bodyPr/>
          <a:lstStyle/>
          <a:p>
            <a:pPr algn="r" rtl="1"/>
            <a:endParaRPr lang="en-US" dirty="0"/>
          </a:p>
        </p:txBody>
      </p:sp>
    </p:spTree>
    <p:extLst>
      <p:ext uri="{BB962C8B-B14F-4D97-AF65-F5344CB8AC3E}">
        <p14:creationId xmlns:p14="http://schemas.microsoft.com/office/powerpoint/2010/main" xmlns="" val="293277432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400" dirty="0" smtClean="0">
                <a:cs typeface="2  Davat" panose="00000400000000000000" pitchFamily="2" charset="-78"/>
              </a:rPr>
              <a:t>الزام به اطلاع رسانی</a:t>
            </a:r>
            <a:endParaRPr lang="en-US" sz="4400" dirty="0">
              <a:cs typeface="2  Davat" panose="00000400000000000000" pitchFamily="2" charset="-78"/>
            </a:endParaRPr>
          </a:p>
        </p:txBody>
      </p:sp>
    </p:spTree>
    <p:extLst>
      <p:ext uri="{BB962C8B-B14F-4D97-AF65-F5344CB8AC3E}">
        <p14:creationId xmlns:p14="http://schemas.microsoft.com/office/powerpoint/2010/main" xmlns="" val="92221790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۴</a:t>
            </a:r>
            <a:r>
              <a:rPr lang="en-US" sz="3200" dirty="0"/>
              <a:t>- </a:t>
            </a:r>
            <a:r>
              <a:rPr lang="ar-SA" sz="3200" dirty="0"/>
              <a:t>الزام به اطلاع رسانی تصمیمات و اقدامات اداری همه مسئولین و کارکنان دستگاه های اجرایی که به نوعی حقوق و منافع مشروع شهروندان را تحت تأثیر قرار می دهند</a:t>
            </a:r>
            <a:r>
              <a:rPr lang="en-US" sz="3200" dirty="0"/>
              <a:t>.</a:t>
            </a:r>
          </a:p>
          <a:p>
            <a:pPr algn="r" rtl="1"/>
            <a:endParaRPr lang="en-US" dirty="0"/>
          </a:p>
        </p:txBody>
      </p:sp>
    </p:spTree>
    <p:extLst>
      <p:ext uri="{BB962C8B-B14F-4D97-AF65-F5344CB8AC3E}">
        <p14:creationId xmlns:p14="http://schemas.microsoft.com/office/powerpoint/2010/main" xmlns="" val="274942284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rtl="1">
              <a:buNone/>
            </a:pPr>
            <a:r>
              <a:rPr lang="fa-IR" sz="7200" dirty="0" smtClean="0">
                <a:solidFill>
                  <a:srgbClr val="92D050"/>
                </a:solidFill>
                <a:cs typeface="B Morvarid" panose="00000400000000000000" pitchFamily="2" charset="-78"/>
              </a:rPr>
              <a:t>بسم الله الرحمن الرحیم</a:t>
            </a:r>
            <a:endParaRPr lang="en-US" sz="7200" dirty="0">
              <a:solidFill>
                <a:srgbClr val="92D050"/>
              </a:solidFill>
              <a:cs typeface="B Morvarid" panose="00000400000000000000" pitchFamily="2" charset="-78"/>
            </a:endParaRPr>
          </a:p>
        </p:txBody>
      </p:sp>
    </p:spTree>
    <p:extLst>
      <p:ext uri="{BB962C8B-B14F-4D97-AF65-F5344CB8AC3E}">
        <p14:creationId xmlns:p14="http://schemas.microsoft.com/office/powerpoint/2010/main" xmlns="" val="25459435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6600" dirty="0" smtClean="0">
                <a:cs typeface="2  Davat" panose="00000400000000000000" pitchFamily="2" charset="-78"/>
              </a:rPr>
              <a:t>حق دسترسی شهروندان به مدیران</a:t>
            </a:r>
            <a:endParaRPr lang="en-US" sz="6600" dirty="0">
              <a:cs typeface="2  Davat" panose="00000400000000000000" pitchFamily="2" charset="-78"/>
            </a:endParaRPr>
          </a:p>
        </p:txBody>
      </p:sp>
    </p:spTree>
    <p:extLst>
      <p:ext uri="{BB962C8B-B14F-4D97-AF65-F5344CB8AC3E}">
        <p14:creationId xmlns:p14="http://schemas.microsoft.com/office/powerpoint/2010/main" xmlns="" val="40215343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۵</a:t>
            </a:r>
            <a:r>
              <a:rPr lang="en-US" sz="3200" dirty="0"/>
              <a:t>- </a:t>
            </a:r>
            <a:r>
              <a:rPr lang="ar-SA" sz="3200" dirty="0"/>
              <a:t>امکان دسترسی مستمر شهروندان به مدیران و کارکنان دستگاه های اجرایی برای پاسخگویی و ارائه راهنمایی های لازم در چارچوب وظایف محوله</a:t>
            </a:r>
            <a:r>
              <a:rPr lang="en-US" sz="3200" dirty="0"/>
              <a:t>.</a:t>
            </a:r>
          </a:p>
          <a:p>
            <a:pPr algn="r" rtl="1"/>
            <a:endParaRPr lang="en-US" dirty="0"/>
          </a:p>
        </p:txBody>
      </p:sp>
    </p:spTree>
    <p:extLst>
      <p:ext uri="{BB962C8B-B14F-4D97-AF65-F5344CB8AC3E}">
        <p14:creationId xmlns:p14="http://schemas.microsoft.com/office/powerpoint/2010/main" xmlns="" val="236151192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800" dirty="0" smtClean="0">
                <a:cs typeface="2  Davat" panose="00000400000000000000" pitchFamily="2" charset="-78"/>
              </a:rPr>
              <a:t>حق دسترسی به اطلاعات</a:t>
            </a:r>
            <a:endParaRPr lang="en-US" sz="4800" dirty="0">
              <a:cs typeface="2  Davat" panose="00000400000000000000" pitchFamily="2" charset="-78"/>
            </a:endParaRPr>
          </a:p>
        </p:txBody>
      </p:sp>
    </p:spTree>
    <p:extLst>
      <p:ext uri="{BB962C8B-B14F-4D97-AF65-F5344CB8AC3E}">
        <p14:creationId xmlns:p14="http://schemas.microsoft.com/office/powerpoint/2010/main" xmlns="" val="103214526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4000" dirty="0"/>
              <a:t>۶</a:t>
            </a:r>
            <a:r>
              <a:rPr lang="en-US" sz="4000" dirty="0"/>
              <a:t>- </a:t>
            </a:r>
            <a:r>
              <a:rPr lang="ar-SA" sz="4000" dirty="0">
                <a:cs typeface="2  Davat" panose="00000400000000000000" pitchFamily="2" charset="-78"/>
              </a:rPr>
              <a:t>الزام به ارائه و انتشار مستمر اطلاعات غیرطبقه بندی شده و مورد نیاز شهروندان توسط دستگاه های اجرایی</a:t>
            </a:r>
            <a:r>
              <a:rPr lang="en-US" sz="4000" dirty="0"/>
              <a:t>.</a:t>
            </a:r>
          </a:p>
          <a:p>
            <a:endParaRPr lang="en-US" dirty="0"/>
          </a:p>
        </p:txBody>
      </p:sp>
    </p:spTree>
    <p:extLst>
      <p:ext uri="{BB962C8B-B14F-4D97-AF65-F5344CB8AC3E}">
        <p14:creationId xmlns:p14="http://schemas.microsoft.com/office/powerpoint/2010/main" xmlns="" val="140811592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600" dirty="0"/>
              <a:t>٧</a:t>
            </a:r>
            <a:r>
              <a:rPr lang="en-US" sz="3600" dirty="0"/>
              <a:t>- </a:t>
            </a:r>
            <a:r>
              <a:rPr lang="ar-SA" sz="3600" dirty="0">
                <a:cs typeface="2  Davat" panose="00000400000000000000" pitchFamily="2" charset="-78"/>
              </a:rPr>
              <a:t>امکان دسترسی شهروندان به اطلاعات شخصی خود که توسط اشخاص و مؤسسات ارائه دهنده خدمات عمومی جمع آوری و نگهداری می شود و اجتناب از ارائه اطلاعات خصوصی شهروندان به دیگران، بدون وجود قانون الزام آور با رضایت خود فرد</a:t>
            </a:r>
            <a:r>
              <a:rPr lang="en-US" sz="3600" dirty="0"/>
              <a:t>.</a:t>
            </a:r>
          </a:p>
          <a:p>
            <a:endParaRPr lang="en-US" dirty="0"/>
          </a:p>
        </p:txBody>
      </p:sp>
    </p:spTree>
    <p:extLst>
      <p:ext uri="{BB962C8B-B14F-4D97-AF65-F5344CB8AC3E}">
        <p14:creationId xmlns:p14="http://schemas.microsoft.com/office/powerpoint/2010/main" xmlns="" val="36727653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000" dirty="0" smtClean="0">
                <a:cs typeface="2  Davat" panose="00000400000000000000" pitchFamily="2" charset="-78"/>
              </a:rPr>
              <a:t>حق بهره مندی از دولت الکترونیک</a:t>
            </a:r>
            <a:endParaRPr lang="en-US" sz="4000" dirty="0">
              <a:cs typeface="2  Davat" panose="00000400000000000000" pitchFamily="2" charset="-78"/>
            </a:endParaRPr>
          </a:p>
        </p:txBody>
      </p:sp>
    </p:spTree>
    <p:extLst>
      <p:ext uri="{BB962C8B-B14F-4D97-AF65-F5344CB8AC3E}">
        <p14:creationId xmlns:p14="http://schemas.microsoft.com/office/powerpoint/2010/main" xmlns="" val="125303414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92925" y="2235200"/>
            <a:ext cx="8915400" cy="3777622"/>
          </a:xfrm>
        </p:spPr>
        <p:txBody>
          <a:bodyPr/>
          <a:lstStyle/>
          <a:p>
            <a:pPr algn="just" rtl="1"/>
            <a:r>
              <a:rPr lang="ar-SA" dirty="0"/>
              <a:t>٨</a:t>
            </a:r>
            <a:r>
              <a:rPr lang="en-US" dirty="0"/>
              <a:t>- </a:t>
            </a:r>
            <a:r>
              <a:rPr lang="ar-SA" sz="3600" dirty="0">
                <a:cs typeface="2  Davat" panose="00000400000000000000" pitchFamily="2" charset="-78"/>
              </a:rPr>
              <a:t>امکان بهره گیری غیرتبعیض آمیز شهروندان از مزایای دولت الکترونیک و خدمات الکترونیکی، فرصت های آموزشی و توانمند سازی کاربران در نظام اداری</a:t>
            </a:r>
            <a:r>
              <a:rPr lang="en-US" dirty="0"/>
              <a:t>.</a:t>
            </a:r>
          </a:p>
          <a:p>
            <a:endParaRPr lang="en-US" dirty="0"/>
          </a:p>
        </p:txBody>
      </p:sp>
    </p:spTree>
    <p:extLst>
      <p:ext uri="{BB962C8B-B14F-4D97-AF65-F5344CB8AC3E}">
        <p14:creationId xmlns:p14="http://schemas.microsoft.com/office/powerpoint/2010/main" xmlns="" val="214030272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400" dirty="0" smtClean="0">
                <a:cs typeface="2  Davat" panose="00000400000000000000" pitchFamily="2" charset="-78"/>
              </a:rPr>
              <a:t>برابری در برخورداری از فرصتهای اجتماعی</a:t>
            </a:r>
            <a:endParaRPr lang="en-US" sz="4400" dirty="0">
              <a:cs typeface="2  Davat" panose="00000400000000000000" pitchFamily="2" charset="-78"/>
            </a:endParaRPr>
          </a:p>
        </p:txBody>
      </p:sp>
    </p:spTree>
    <p:extLst>
      <p:ext uri="{BB962C8B-B14F-4D97-AF65-F5344CB8AC3E}">
        <p14:creationId xmlns:p14="http://schemas.microsoft.com/office/powerpoint/2010/main" xmlns="" val="214114443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٩</a:t>
            </a:r>
            <a:r>
              <a:rPr lang="en-US" sz="3200" dirty="0"/>
              <a:t>- </a:t>
            </a:r>
            <a:r>
              <a:rPr lang="ar-SA" sz="3200" dirty="0">
                <a:cs typeface="2  Davat" panose="00000400000000000000" pitchFamily="2" charset="-78"/>
              </a:rPr>
              <a:t>فراهم کردن زمینه قانونی بهره گیری شهروندان از فرصت های شغلی مناسب و حقوق و مزایای برابر زنان و مردان در قبال کار یکسان و اجتناب از رویکردهای سلیقه ای، جناحی، تبعیض آمیز و روش های ناقض حریم خصوصی در فرایند جذب و گزینش</a:t>
            </a:r>
            <a:r>
              <a:rPr lang="en-US" sz="3200" dirty="0">
                <a:cs typeface="2  Davat" panose="00000400000000000000" pitchFamily="2" charset="-78"/>
              </a:rPr>
              <a:t>.</a:t>
            </a:r>
          </a:p>
          <a:p>
            <a:endParaRPr lang="en-US" dirty="0"/>
          </a:p>
        </p:txBody>
      </p:sp>
    </p:spTree>
    <p:extLst>
      <p:ext uri="{BB962C8B-B14F-4D97-AF65-F5344CB8AC3E}">
        <p14:creationId xmlns:p14="http://schemas.microsoft.com/office/powerpoint/2010/main" xmlns="" val="333503086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36824" y="2070100"/>
            <a:ext cx="8915400" cy="3777622"/>
          </a:xfrm>
        </p:spPr>
        <p:txBody>
          <a:bodyPr/>
          <a:lstStyle/>
          <a:p>
            <a:pPr algn="ctr" rtl="1"/>
            <a:endParaRPr lang="en-US" sz="2400" b="1" dirty="0" smtClean="0"/>
          </a:p>
          <a:p>
            <a:pPr algn="ctr" rtl="1"/>
            <a:r>
              <a:rPr lang="ar-SA" sz="3600" b="1" dirty="0" smtClean="0"/>
              <a:t>فصل </a:t>
            </a:r>
            <a:r>
              <a:rPr lang="ar-SA" sz="3600" b="1" dirty="0"/>
              <a:t>دوم- مصادیق حقوق شهروندی در نظام اداری</a:t>
            </a:r>
            <a:endParaRPr lang="en-US" sz="3600" dirty="0"/>
          </a:p>
        </p:txBody>
      </p:sp>
    </p:spTree>
    <p:extLst>
      <p:ext uri="{BB962C8B-B14F-4D97-AF65-F5344CB8AC3E}">
        <p14:creationId xmlns:p14="http://schemas.microsoft.com/office/powerpoint/2010/main" xmlns="" val="4814705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rtl="1">
              <a:buNone/>
            </a:pPr>
            <a:r>
              <a:rPr lang="fa-IR" sz="4000" b="1" i="1" dirty="0">
                <a:solidFill>
                  <a:srgbClr val="FF0000"/>
                </a:solidFill>
              </a:rPr>
              <a:t>م</a:t>
            </a:r>
            <a:r>
              <a:rPr lang="fa-IR" sz="4000" b="1" i="1" dirty="0" smtClean="0">
                <a:solidFill>
                  <a:srgbClr val="FF0000"/>
                </a:solidFill>
              </a:rPr>
              <a:t>درس: </a:t>
            </a:r>
          </a:p>
          <a:p>
            <a:pPr marL="0" indent="0" algn="ctr" rtl="1">
              <a:buNone/>
            </a:pPr>
            <a:r>
              <a:rPr lang="fa-IR" sz="4000" b="1" i="1" smtClean="0">
                <a:solidFill>
                  <a:srgbClr val="00B050"/>
                </a:solidFill>
              </a:rPr>
              <a:t>علي اكبر علي آبادي</a:t>
            </a:r>
            <a:endParaRPr lang="en-US" sz="4000" b="1" i="1" dirty="0">
              <a:solidFill>
                <a:srgbClr val="00B050"/>
              </a:solidFill>
            </a:endParaRPr>
          </a:p>
        </p:txBody>
      </p:sp>
    </p:spTree>
    <p:extLst>
      <p:ext uri="{BB962C8B-B14F-4D97-AF65-F5344CB8AC3E}">
        <p14:creationId xmlns:p14="http://schemas.microsoft.com/office/powerpoint/2010/main" xmlns="" val="109070467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r" rtl="1">
              <a:buNone/>
            </a:pPr>
            <a:r>
              <a:rPr lang="ar-SA" sz="3600" b="1" dirty="0">
                <a:solidFill>
                  <a:srgbClr val="FF0000"/>
                </a:solidFill>
                <a:cs typeface="2  Davat" panose="00000400000000000000" pitchFamily="2" charset="-78"/>
              </a:rPr>
              <a:t>ماده ٢</a:t>
            </a:r>
            <a:r>
              <a:rPr lang="en-US" sz="3600" b="1" dirty="0">
                <a:solidFill>
                  <a:srgbClr val="FF0000"/>
                </a:solidFill>
                <a:cs typeface="2  Davat" panose="00000400000000000000" pitchFamily="2" charset="-78"/>
              </a:rPr>
              <a:t>-</a:t>
            </a:r>
            <a:r>
              <a:rPr lang="en-US" sz="3600" dirty="0">
                <a:solidFill>
                  <a:srgbClr val="FF0000"/>
                </a:solidFill>
                <a:cs typeface="2  Davat" panose="00000400000000000000" pitchFamily="2" charset="-78"/>
              </a:rPr>
              <a:t> </a:t>
            </a:r>
            <a:r>
              <a:rPr lang="ar-SA" sz="3600" dirty="0">
                <a:solidFill>
                  <a:srgbClr val="FF0000"/>
                </a:solidFill>
                <a:cs typeface="2  Davat" panose="00000400000000000000" pitchFamily="2" charset="-78"/>
              </a:rPr>
              <a:t>مصادیق حقوق شهروندی در نظام اداری عبارتند از</a:t>
            </a:r>
            <a:r>
              <a:rPr lang="en-US" sz="3600" dirty="0">
                <a:solidFill>
                  <a:srgbClr val="FF0000"/>
                </a:solidFill>
                <a:cs typeface="2  Davat" panose="00000400000000000000" pitchFamily="2" charset="-78"/>
              </a:rPr>
              <a:t>:</a:t>
            </a:r>
          </a:p>
          <a:p>
            <a:pPr algn="r" rtl="1"/>
            <a:r>
              <a:rPr lang="ar-SA" sz="3600" dirty="0" smtClean="0">
                <a:cs typeface="2  Davat" panose="00000400000000000000" pitchFamily="2" charset="-78"/>
              </a:rPr>
              <a:t>١</a:t>
            </a:r>
            <a:r>
              <a:rPr lang="en-US" sz="3600" dirty="0" smtClean="0">
                <a:cs typeface="2  Davat" panose="00000400000000000000" pitchFamily="2" charset="-78"/>
              </a:rPr>
              <a:t>- </a:t>
            </a:r>
            <a:r>
              <a:rPr lang="ar-SA" sz="3600" dirty="0">
                <a:cs typeface="2  Davat" panose="00000400000000000000" pitchFamily="2" charset="-78"/>
              </a:rPr>
              <a:t>حق برخورداری از کرامت انسانی و رفتار محترمانه و اسلامی</a:t>
            </a:r>
            <a:endParaRPr lang="en-US" sz="3600" dirty="0">
              <a:cs typeface="2  Davat" panose="00000400000000000000" pitchFamily="2" charset="-78"/>
            </a:endParaRPr>
          </a:p>
          <a:p>
            <a:pPr algn="r" rtl="1"/>
            <a:r>
              <a:rPr lang="ar-SA" sz="3600" dirty="0">
                <a:cs typeface="2  Davat" panose="00000400000000000000" pitchFamily="2" charset="-78"/>
              </a:rPr>
              <a:t>٢</a:t>
            </a:r>
            <a:r>
              <a:rPr lang="en-US" sz="3600" dirty="0">
                <a:cs typeface="2  Davat" panose="00000400000000000000" pitchFamily="2" charset="-78"/>
              </a:rPr>
              <a:t>- </a:t>
            </a:r>
            <a:r>
              <a:rPr lang="ar-SA" sz="3600" dirty="0">
                <a:cs typeface="2  Davat" panose="00000400000000000000" pitchFamily="2" charset="-78"/>
              </a:rPr>
              <a:t>حق برخورداری از اِعمال بیطرفانه قوانین و مقررات</a:t>
            </a:r>
            <a:endParaRPr lang="en-US" sz="3600" dirty="0">
              <a:cs typeface="2  Davat" panose="00000400000000000000" pitchFamily="2" charset="-78"/>
            </a:endParaRPr>
          </a:p>
          <a:p>
            <a:endParaRPr lang="en-US" dirty="0"/>
          </a:p>
        </p:txBody>
      </p:sp>
    </p:spTree>
    <p:extLst>
      <p:ext uri="{BB962C8B-B14F-4D97-AF65-F5344CB8AC3E}">
        <p14:creationId xmlns:p14="http://schemas.microsoft.com/office/powerpoint/2010/main" xmlns="" val="347846057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sz="3600" dirty="0">
                <a:cs typeface="2  Davat" panose="00000400000000000000" pitchFamily="2" charset="-78"/>
              </a:rPr>
              <a:t>٣</a:t>
            </a:r>
            <a:r>
              <a:rPr lang="en-US" sz="3600" dirty="0">
                <a:cs typeface="2  Davat" panose="00000400000000000000" pitchFamily="2" charset="-78"/>
              </a:rPr>
              <a:t>- </a:t>
            </a:r>
            <a:r>
              <a:rPr lang="ar-SA" sz="3600" dirty="0">
                <a:cs typeface="2  Davat" panose="00000400000000000000" pitchFamily="2" charset="-78"/>
              </a:rPr>
              <a:t>حق مصون بودن از تبعیض در نظام ها، فرایندها و تصمیمات اداری</a:t>
            </a:r>
            <a:endParaRPr lang="en-US" sz="3600" dirty="0">
              <a:cs typeface="2  Davat" panose="00000400000000000000" pitchFamily="2" charset="-78"/>
            </a:endParaRPr>
          </a:p>
          <a:p>
            <a:pPr algn="r" rtl="1"/>
            <a:r>
              <a:rPr lang="fa-IR" sz="3600" dirty="0">
                <a:cs typeface="2  Davat" panose="00000400000000000000" pitchFamily="2" charset="-78"/>
              </a:rPr>
              <a:t>۴</a:t>
            </a:r>
            <a:r>
              <a:rPr lang="en-US" sz="3600" dirty="0">
                <a:cs typeface="2  Davat" panose="00000400000000000000" pitchFamily="2" charset="-78"/>
              </a:rPr>
              <a:t>- </a:t>
            </a:r>
            <a:r>
              <a:rPr lang="ar-SA" sz="3600" dirty="0">
                <a:cs typeface="2  Davat" panose="00000400000000000000" pitchFamily="2" charset="-78"/>
              </a:rPr>
              <a:t>حق دسترسی آسان و سریع به خدمات اداری</a:t>
            </a:r>
            <a:endParaRPr lang="en-US" sz="3600" dirty="0">
              <a:cs typeface="2  Davat" panose="00000400000000000000" pitchFamily="2" charset="-78"/>
            </a:endParaRPr>
          </a:p>
          <a:p>
            <a:pPr algn="r" rtl="1"/>
            <a:r>
              <a:rPr lang="fa-IR" sz="3600" dirty="0">
                <a:cs typeface="2  Davat" panose="00000400000000000000" pitchFamily="2" charset="-78"/>
              </a:rPr>
              <a:t>۵</a:t>
            </a:r>
            <a:r>
              <a:rPr lang="en-US" sz="3600" dirty="0">
                <a:cs typeface="2  Davat" panose="00000400000000000000" pitchFamily="2" charset="-78"/>
              </a:rPr>
              <a:t>- </a:t>
            </a:r>
            <a:r>
              <a:rPr lang="ar-SA" sz="3600" dirty="0">
                <a:cs typeface="2  Davat" panose="00000400000000000000" pitchFamily="2" charset="-78"/>
              </a:rPr>
              <a:t>حق حفظ و رعایت حریم خصوصی همه افراد</a:t>
            </a:r>
            <a:endParaRPr lang="en-US" sz="3600" dirty="0">
              <a:cs typeface="2  Davat" panose="00000400000000000000" pitchFamily="2" charset="-78"/>
            </a:endParaRPr>
          </a:p>
          <a:p>
            <a:endParaRPr lang="en-US" dirty="0"/>
          </a:p>
        </p:txBody>
      </p:sp>
    </p:spTree>
    <p:extLst>
      <p:ext uri="{BB962C8B-B14F-4D97-AF65-F5344CB8AC3E}">
        <p14:creationId xmlns:p14="http://schemas.microsoft.com/office/powerpoint/2010/main" xmlns="" val="144280956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rtl="1"/>
            <a:r>
              <a:rPr lang="en-US" dirty="0"/>
              <a:t> </a:t>
            </a:r>
            <a:endParaRPr lang="en-US" dirty="0" smtClean="0"/>
          </a:p>
          <a:p>
            <a:pPr algn="just" rtl="1"/>
            <a:r>
              <a:rPr lang="fa-IR" sz="3200" dirty="0" smtClean="0"/>
              <a:t>۶</a:t>
            </a:r>
            <a:r>
              <a:rPr lang="en-US" sz="3200" dirty="0" smtClean="0">
                <a:cs typeface="2  Davat" panose="00000400000000000000" pitchFamily="2" charset="-78"/>
              </a:rPr>
              <a:t>- </a:t>
            </a:r>
            <a:r>
              <a:rPr lang="ar-SA" sz="3200" dirty="0" smtClean="0">
                <a:cs typeface="2  Davat" panose="00000400000000000000" pitchFamily="2" charset="-78"/>
              </a:rPr>
              <a:t>حق آگاهی به موقع از تصمیمات و فرآیندهای اداری و دسترسی به اطلاعات مورد نیاز</a:t>
            </a:r>
            <a:endParaRPr lang="en-US" sz="3200" dirty="0" smtClean="0">
              <a:cs typeface="2  Davat" panose="00000400000000000000" pitchFamily="2" charset="-78"/>
            </a:endParaRPr>
          </a:p>
          <a:p>
            <a:pPr algn="just" rtl="1"/>
            <a:r>
              <a:rPr lang="ar-SA" sz="3200" dirty="0" smtClean="0">
                <a:cs typeface="2  Davat" panose="00000400000000000000" pitchFamily="2" charset="-78"/>
              </a:rPr>
              <a:t>٧</a:t>
            </a:r>
            <a:r>
              <a:rPr lang="en-US" sz="3200" dirty="0">
                <a:cs typeface="2  Davat" panose="00000400000000000000" pitchFamily="2" charset="-78"/>
              </a:rPr>
              <a:t>- </a:t>
            </a:r>
            <a:r>
              <a:rPr lang="ar-SA" sz="3200" dirty="0">
                <a:cs typeface="2  Davat" panose="00000400000000000000" pitchFamily="2" charset="-78"/>
              </a:rPr>
              <a:t>حق اظهارنظر آزاد و ارائه پیشنهاد در مورد تصمیمات و فرآیندهای اداری</a:t>
            </a:r>
            <a:endParaRPr lang="en-US" sz="3200" dirty="0">
              <a:cs typeface="2  Davat" panose="00000400000000000000" pitchFamily="2" charset="-78"/>
            </a:endParaRPr>
          </a:p>
          <a:p>
            <a:pPr algn="just" rtl="1"/>
            <a:r>
              <a:rPr lang="ar-SA" sz="3200" dirty="0">
                <a:cs typeface="2  Davat" panose="00000400000000000000" pitchFamily="2" charset="-78"/>
              </a:rPr>
              <a:t>٨</a:t>
            </a:r>
            <a:r>
              <a:rPr lang="en-US" sz="3200" dirty="0">
                <a:cs typeface="2  Davat" panose="00000400000000000000" pitchFamily="2" charset="-78"/>
              </a:rPr>
              <a:t>- </a:t>
            </a:r>
            <a:r>
              <a:rPr lang="ar-SA" sz="3200" dirty="0">
                <a:cs typeface="2  Davat" panose="00000400000000000000" pitchFamily="2" charset="-78"/>
              </a:rPr>
              <a:t>حق مصون بودن از شروط اجحاف آمیز در توافق ها، معاملات و قراردادهای اداری</a:t>
            </a:r>
            <a:endParaRPr lang="en-US" sz="3200" dirty="0">
              <a:cs typeface="2  Davat" panose="00000400000000000000" pitchFamily="2" charset="-78"/>
            </a:endParaRPr>
          </a:p>
          <a:p>
            <a:endParaRPr lang="en-US" dirty="0"/>
          </a:p>
        </p:txBody>
      </p:sp>
    </p:spTree>
    <p:extLst>
      <p:ext uri="{BB962C8B-B14F-4D97-AF65-F5344CB8AC3E}">
        <p14:creationId xmlns:p14="http://schemas.microsoft.com/office/powerpoint/2010/main" xmlns="" val="35665963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sz="3600" dirty="0"/>
              <a:t>٩</a:t>
            </a:r>
            <a:r>
              <a:rPr lang="en-US" sz="3600" dirty="0">
                <a:cs typeface="2  Davat" panose="00000400000000000000" pitchFamily="2" charset="-78"/>
              </a:rPr>
              <a:t>- </a:t>
            </a:r>
            <a:r>
              <a:rPr lang="ar-SA" sz="3600" dirty="0">
                <a:cs typeface="2  Davat" panose="00000400000000000000" pitchFamily="2" charset="-78"/>
              </a:rPr>
              <a:t>حق اشخاص توانخواه در برخورداری کامل و سریع از امتیازات خاص قانونی</a:t>
            </a:r>
            <a:endParaRPr lang="en-US" sz="3600" dirty="0">
              <a:cs typeface="2  Davat" panose="00000400000000000000" pitchFamily="2" charset="-78"/>
            </a:endParaRPr>
          </a:p>
          <a:p>
            <a:pPr algn="r" rtl="1"/>
            <a:r>
              <a:rPr lang="ar-SA" sz="3600" dirty="0">
                <a:cs typeface="2  Davat" panose="00000400000000000000" pitchFamily="2" charset="-78"/>
              </a:rPr>
              <a:t>١</a:t>
            </a:r>
            <a:r>
              <a:rPr lang="fa-IR" sz="3600" dirty="0">
                <a:cs typeface="2  Davat" panose="00000400000000000000" pitchFamily="2" charset="-78"/>
              </a:rPr>
              <a:t>۰</a:t>
            </a:r>
            <a:r>
              <a:rPr lang="en-US" sz="3600" dirty="0">
                <a:cs typeface="2  Davat" panose="00000400000000000000" pitchFamily="2" charset="-78"/>
              </a:rPr>
              <a:t>- </a:t>
            </a:r>
            <a:r>
              <a:rPr lang="ar-SA" sz="3600" dirty="0">
                <a:cs typeface="2  Davat" panose="00000400000000000000" pitchFamily="2" charset="-78"/>
              </a:rPr>
              <a:t>حق رسیدگی به موقع و منصفانه به شکایات و اعتراضات</a:t>
            </a:r>
            <a:endParaRPr lang="en-US" sz="3600" dirty="0">
              <a:cs typeface="2  Davat" panose="00000400000000000000" pitchFamily="2" charset="-78"/>
            </a:endParaRPr>
          </a:p>
          <a:p>
            <a:pPr algn="r" rtl="1"/>
            <a:r>
              <a:rPr lang="ar-SA" sz="3600" dirty="0">
                <a:cs typeface="2  Davat" panose="00000400000000000000" pitchFamily="2" charset="-78"/>
              </a:rPr>
              <a:t>١١</a:t>
            </a:r>
            <a:r>
              <a:rPr lang="en-US" sz="3600" dirty="0">
                <a:cs typeface="2  Davat" panose="00000400000000000000" pitchFamily="2" charset="-78"/>
              </a:rPr>
              <a:t>- </a:t>
            </a:r>
            <a:r>
              <a:rPr lang="ar-SA" sz="3600" dirty="0">
                <a:cs typeface="2  Davat" panose="00000400000000000000" pitchFamily="2" charset="-78"/>
              </a:rPr>
              <a:t>حق جبران خسارات وارده در اثر قصور یا تقصیر دستگاه های اجرایی و کارکنان آنها</a:t>
            </a:r>
            <a:endParaRPr lang="en-US" sz="3600" dirty="0">
              <a:cs typeface="2  Davat" panose="00000400000000000000" pitchFamily="2" charset="-78"/>
            </a:endParaRPr>
          </a:p>
          <a:p>
            <a:endParaRPr lang="en-US" dirty="0"/>
          </a:p>
        </p:txBody>
      </p:sp>
    </p:spTree>
    <p:extLst>
      <p:ext uri="{BB962C8B-B14F-4D97-AF65-F5344CB8AC3E}">
        <p14:creationId xmlns:p14="http://schemas.microsoft.com/office/powerpoint/2010/main" xmlns="" val="225875176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just" rtl="1"/>
            <a:r>
              <a:rPr lang="ar-SA" sz="3200" b="1" dirty="0">
                <a:solidFill>
                  <a:srgbClr val="FF0000"/>
                </a:solidFill>
              </a:rPr>
              <a:t>فصل سوم- تکالیف کارکنان و دستگاه های اجرایی نسبت به حقوق شهروندی در نظام اداری</a:t>
            </a:r>
            <a:endParaRPr lang="en-US" sz="3200" dirty="0">
              <a:solidFill>
                <a:srgbClr val="FF0000"/>
              </a:solidFill>
            </a:endParaRPr>
          </a:p>
          <a:p>
            <a:endParaRPr lang="en-US" dirty="0"/>
          </a:p>
        </p:txBody>
      </p:sp>
    </p:spTree>
    <p:extLst>
      <p:ext uri="{BB962C8B-B14F-4D97-AF65-F5344CB8AC3E}">
        <p14:creationId xmlns:p14="http://schemas.microsoft.com/office/powerpoint/2010/main" xmlns="" val="237313668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2400" b="1" dirty="0"/>
              <a:t>ماده ٣- حق برخورداری از کرامت انسانی و رفتار محترمانه و اسلامی</a:t>
            </a:r>
            <a:endParaRPr lang="en-US" sz="2400" dirty="0"/>
          </a:p>
          <a:p>
            <a:pPr algn="just" rtl="1"/>
            <a:r>
              <a:rPr lang="ar-SA" sz="2400" dirty="0"/>
              <a:t>١</a:t>
            </a:r>
            <a:r>
              <a:rPr lang="en-US" sz="2400" dirty="0"/>
              <a:t>- </a:t>
            </a:r>
            <a:r>
              <a:rPr lang="ar-SA" sz="2400" dirty="0"/>
              <a:t>دستگاه های اجرایی در تمامی فعالیت های اطلاع رسانی، دعوت نامه ها، آگهی ها، ابلاغ ها و هشدارها باید از ادبیات محترمانه و غیر تحکم آمیز استفاده نمایند</a:t>
            </a:r>
            <a:r>
              <a:rPr lang="en-US" sz="2400" dirty="0"/>
              <a:t>.</a:t>
            </a:r>
          </a:p>
          <a:p>
            <a:pPr algn="just" rtl="1"/>
            <a:r>
              <a:rPr lang="ar-SA" sz="2400" dirty="0"/>
              <a:t>٢</a:t>
            </a:r>
            <a:r>
              <a:rPr lang="en-US" sz="2400" dirty="0"/>
              <a:t>- </a:t>
            </a:r>
            <a:r>
              <a:rPr lang="ar-SA" sz="2400" dirty="0"/>
              <a:t>دستگاه های اجرایی مکلفند محیط ارائه خدمت، امکانات و تسهیلات مناسب و شرایط حاکی از احترام به مراجعین را فراهم نمایند</a:t>
            </a:r>
            <a:r>
              <a:rPr lang="en-US" sz="2400" dirty="0"/>
              <a:t>.</a:t>
            </a:r>
          </a:p>
          <a:p>
            <a:endParaRPr lang="en-US" dirty="0"/>
          </a:p>
        </p:txBody>
      </p:sp>
    </p:spTree>
    <p:extLst>
      <p:ext uri="{BB962C8B-B14F-4D97-AF65-F5344CB8AC3E}">
        <p14:creationId xmlns:p14="http://schemas.microsoft.com/office/powerpoint/2010/main" xmlns="" val="293416521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٣</a:t>
            </a:r>
            <a:r>
              <a:rPr lang="en-US" sz="3200" dirty="0"/>
              <a:t>- </a:t>
            </a:r>
            <a:r>
              <a:rPr lang="ar-SA" sz="3200" dirty="0"/>
              <a:t>در مکان های ورودی و خروجی دستگاه های اجرایی، رعایت حرمت مراجعین ضروری است و در موارد خاصی که بازرسی مراجعین ضرورت داشته باشد باید تا حد ممن به جای بازرسی بدنی، از وسایل و تدابیر بازرسی نامحسوس و الکترونیکی استفاده شود</a:t>
            </a:r>
            <a:r>
              <a:rPr lang="en-US" sz="3200" dirty="0"/>
              <a:t>.</a:t>
            </a:r>
          </a:p>
          <a:p>
            <a:pPr rtl="1"/>
            <a:r>
              <a:rPr lang="en-US" dirty="0" smtClean="0"/>
              <a:t>.</a:t>
            </a:r>
            <a:endParaRPr lang="en-US" dirty="0"/>
          </a:p>
          <a:p>
            <a:endParaRPr lang="en-US" dirty="0"/>
          </a:p>
        </p:txBody>
      </p:sp>
    </p:spTree>
    <p:extLst>
      <p:ext uri="{BB962C8B-B14F-4D97-AF65-F5344CB8AC3E}">
        <p14:creationId xmlns:p14="http://schemas.microsoft.com/office/powerpoint/2010/main" xmlns="" val="373095053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800" dirty="0"/>
              <a:t>۴</a:t>
            </a:r>
            <a:r>
              <a:rPr lang="en-US" sz="2800" dirty="0"/>
              <a:t>- </a:t>
            </a:r>
            <a:r>
              <a:rPr lang="ar-SA" sz="2800" dirty="0"/>
              <a:t>دستگاه های اجرایی موظفند دلایل منع همراه داشتن وسایلی نظیر گوشی تلفن همراه و... به هنگام ورود به دستگاه را حسب ضرورت های قانونی اطلاع رسانی نمایند و برای امانت سپاری وسایل همراه مراجعین، مکان مطمئنی در نظر بگیرند به نحوی که دسترسی به آن نباید مراجعین را دچار مشقت کند یا هزینه ای را متوجه آنان نماید</a:t>
            </a:r>
            <a:endParaRPr lang="en-US" sz="2800" dirty="0"/>
          </a:p>
        </p:txBody>
      </p:sp>
    </p:spTree>
    <p:extLst>
      <p:ext uri="{BB962C8B-B14F-4D97-AF65-F5344CB8AC3E}">
        <p14:creationId xmlns:p14="http://schemas.microsoft.com/office/powerpoint/2010/main" xmlns="" val="427208597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۵</a:t>
            </a:r>
            <a:r>
              <a:rPr lang="en-US" sz="2800" dirty="0"/>
              <a:t>- </a:t>
            </a:r>
            <a:r>
              <a:rPr lang="ar-SA" sz="2800" dirty="0"/>
              <a:t>مدیران و کارکنان دستگاه های اجرایی باید در گفتار، رفتار و مکاتبات خود با مراجعین، ادب و نزاکت را رعایت و از به کار بردن الفاظ و عبارات عرفاً اهانت آمیز و غیرمحترمانه و یا انتساب هر گونه اتهام یا عناوین مجرمانه به آنها احتراز نمایند</a:t>
            </a:r>
            <a:r>
              <a:rPr lang="en-US" sz="2800" dirty="0"/>
              <a:t>.</a:t>
            </a:r>
          </a:p>
          <a:p>
            <a:pPr algn="just" rtl="1"/>
            <a:r>
              <a:rPr lang="fa-IR" sz="2800" dirty="0"/>
              <a:t>۶</a:t>
            </a:r>
            <a:r>
              <a:rPr lang="en-US" sz="2800" dirty="0"/>
              <a:t>- </a:t>
            </a:r>
            <a:r>
              <a:rPr lang="ar-SA" sz="2800" dirty="0"/>
              <a:t>رفتار توأم با احترام متقابل میان کارکنان و مراجعین در هر شرایطی باید رعیات و کرامت انسانی آنان حفظ گردد</a:t>
            </a:r>
            <a:r>
              <a:rPr lang="en-US" sz="2800" dirty="0"/>
              <a:t>.</a:t>
            </a:r>
          </a:p>
          <a:p>
            <a:endParaRPr lang="en-US" dirty="0"/>
          </a:p>
        </p:txBody>
      </p:sp>
    </p:spTree>
    <p:extLst>
      <p:ext uri="{BB962C8B-B14F-4D97-AF65-F5344CB8AC3E}">
        <p14:creationId xmlns:p14="http://schemas.microsoft.com/office/powerpoint/2010/main" xmlns="" val="26844815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2400" b="1" dirty="0"/>
              <a:t>ماده </a:t>
            </a:r>
            <a:r>
              <a:rPr lang="fa-IR" sz="2400" b="1" dirty="0"/>
              <a:t>۴- </a:t>
            </a:r>
            <a:r>
              <a:rPr lang="ar-SA" sz="2400" b="1" dirty="0"/>
              <a:t>حق برخورداری از اِعمال بیطرفانه قوانین و مقررات</a:t>
            </a:r>
            <a:endParaRPr lang="en-US" sz="2400" dirty="0"/>
          </a:p>
          <a:p>
            <a:pPr algn="just" rtl="1"/>
            <a:r>
              <a:rPr lang="ar-SA" sz="2400" dirty="0"/>
              <a:t>١</a:t>
            </a:r>
            <a:r>
              <a:rPr lang="en-US" sz="2400" dirty="0"/>
              <a:t>- </a:t>
            </a:r>
            <a:r>
              <a:rPr lang="ar-SA" sz="2400" dirty="0"/>
              <a:t>بخشنامه ها، دستورالعمل ها و مکاتبات اداری در دستگاه های اجرایی باید به گونه ای تنظیم و ابلاغ شوند که برای مردم ساده، شفاف و قابل دسترس بوده و از هر گونه تبعیض در ابلاغ و اجرای بخشنامه ها، شیوه نامه ها، تصمیمات و دستورات اداری نسبت به مردم اجتناب شود. بدیهی است رفتار متفاوت حمایتی که بر مبنای معلولیت، سالمندی یا سایر وضعیت های نوعاً قابل توجیه صورت می گیرد، تبعیض محسوب نمی شود</a:t>
            </a:r>
            <a:r>
              <a:rPr lang="en-US" sz="2400" dirty="0"/>
              <a:t>.</a:t>
            </a:r>
          </a:p>
          <a:p>
            <a:endParaRPr lang="en-US" dirty="0"/>
          </a:p>
        </p:txBody>
      </p:sp>
    </p:spTree>
    <p:extLst>
      <p:ext uri="{BB962C8B-B14F-4D97-AF65-F5344CB8AC3E}">
        <p14:creationId xmlns:p14="http://schemas.microsoft.com/office/powerpoint/2010/main" xmlns="" val="396271492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SA" b="1" dirty="0"/>
              <a:t>حقوق شهروندی در نظام اداری</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pPr algn="r" rtl="1"/>
            <a:r>
              <a:rPr lang="fa-IR" sz="2800" dirty="0" smtClean="0"/>
              <a:t>مشتمل بر 5فصل و 19ماده </a:t>
            </a:r>
          </a:p>
          <a:p>
            <a:pPr algn="r" rtl="1"/>
            <a:r>
              <a:rPr lang="fa-IR" sz="2800" dirty="0" smtClean="0"/>
              <a:t>مصوب جلسه 178 شورای عالی اداری مورخ 1395/11/9</a:t>
            </a:r>
          </a:p>
          <a:p>
            <a:pPr algn="r" rtl="1"/>
            <a:r>
              <a:rPr lang="fa-IR" sz="2800" dirty="0" smtClean="0"/>
              <a:t>ابلاغی طی شماره 1127128 مورخه  1395/12/28</a:t>
            </a:r>
          </a:p>
          <a:p>
            <a:pPr algn="r" rtl="1"/>
            <a:r>
              <a:rPr lang="fa-IR" sz="2800" dirty="0" smtClean="0"/>
              <a:t>ریاست محترم جمهوری اسلامی ایران</a:t>
            </a:r>
          </a:p>
          <a:p>
            <a:pPr algn="r" rtl="1"/>
            <a:r>
              <a:rPr lang="fa-IR" sz="2800" dirty="0" smtClean="0"/>
              <a:t>اجرا 1395/12/28</a:t>
            </a:r>
          </a:p>
          <a:p>
            <a:pPr algn="r" rtl="1"/>
            <a:endParaRPr lang="en-US" dirty="0"/>
          </a:p>
        </p:txBody>
      </p:sp>
    </p:spTree>
    <p:extLst>
      <p:ext uri="{BB962C8B-B14F-4D97-AF65-F5344CB8AC3E}">
        <p14:creationId xmlns:p14="http://schemas.microsoft.com/office/powerpoint/2010/main" xmlns="" val="37968565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2800" dirty="0"/>
              <a:t>٢</a:t>
            </a:r>
            <a:r>
              <a:rPr lang="en-US" sz="2800" dirty="0"/>
              <a:t>- </a:t>
            </a:r>
            <a:r>
              <a:rPr lang="ar-SA" sz="2800" dirty="0"/>
              <a:t>دستگاه های اجرایی مجاز به مطالبه مدارک یا اطلاعاتی، </a:t>
            </a:r>
            <a:r>
              <a:rPr lang="ar-SA" sz="2800" dirty="0">
                <a:solidFill>
                  <a:srgbClr val="FF0000"/>
                </a:solidFill>
              </a:rPr>
              <a:t>اضافه بر آنچه در قوانین و مقررات پیش بینی شده به مراجعین نیستند و نباید هزینه ای بیش از آنچه در قوانین و مقررات تصریح گردیده، دریافت کنند</a:t>
            </a:r>
            <a:r>
              <a:rPr lang="ar-SA" sz="2800" dirty="0"/>
              <a:t>. در مواردی که مطابق مقررات باید هزینه ای دریافت شود، مراتب با ذکر مستند قانونی به مراجعین اعلام گردد</a:t>
            </a:r>
            <a:endParaRPr lang="en-US" sz="2800" dirty="0"/>
          </a:p>
        </p:txBody>
      </p:sp>
    </p:spTree>
    <p:extLst>
      <p:ext uri="{BB962C8B-B14F-4D97-AF65-F5344CB8AC3E}">
        <p14:creationId xmlns:p14="http://schemas.microsoft.com/office/powerpoint/2010/main" xmlns="" val="243423069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2800" dirty="0"/>
              <a:t>٣</a:t>
            </a:r>
            <a:r>
              <a:rPr lang="en-US" sz="2800" dirty="0"/>
              <a:t>- </a:t>
            </a:r>
            <a:r>
              <a:rPr lang="ar-SA" sz="2800" dirty="0"/>
              <a:t>دستگاه های اجرایی باید وظایف خود را در مدت زمان تعیین شده در قانون یا مقررات مصوب انجام دهند و چنانچه در قانون و مقررات مربوط، زمان معین نشده باشد، زمان مناسب برای هر یک از خدمات را تعیین و از قبل به مراجعین اطلاع رسانی کنند</a:t>
            </a:r>
            <a:r>
              <a:rPr lang="en-US" dirty="0"/>
              <a:t>.</a:t>
            </a:r>
          </a:p>
          <a:p>
            <a:endParaRPr lang="en-US" dirty="0"/>
          </a:p>
        </p:txBody>
      </p:sp>
    </p:spTree>
    <p:extLst>
      <p:ext uri="{BB962C8B-B14F-4D97-AF65-F5344CB8AC3E}">
        <p14:creationId xmlns:p14="http://schemas.microsoft.com/office/powerpoint/2010/main" xmlns="" val="384424459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۴</a:t>
            </a:r>
            <a:r>
              <a:rPr lang="en-US" sz="2800" dirty="0"/>
              <a:t>- </a:t>
            </a:r>
            <a:r>
              <a:rPr lang="ar-SA" sz="2800" dirty="0"/>
              <a:t>دستگاه های اجرایی باید دانش و مهارت تخصصی لازم و همچنین رعایت انضباط اداری و حقوق شهروندی مرتبط با وظایف و اختیارات را به همه کارکنان خود آموزش دهند</a:t>
            </a:r>
            <a:r>
              <a:rPr lang="en-US" sz="2800" dirty="0" smtClean="0"/>
              <a:t>.</a:t>
            </a:r>
            <a:endParaRPr lang="en-US" sz="2800" dirty="0"/>
          </a:p>
        </p:txBody>
      </p:sp>
    </p:spTree>
    <p:extLst>
      <p:ext uri="{BB962C8B-B14F-4D97-AF65-F5344CB8AC3E}">
        <p14:creationId xmlns:p14="http://schemas.microsoft.com/office/powerpoint/2010/main" xmlns="" val="5814846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۵</a:t>
            </a:r>
            <a:r>
              <a:rPr lang="en-US" sz="3200" dirty="0"/>
              <a:t>- </a:t>
            </a:r>
            <a:r>
              <a:rPr lang="ar-SA" sz="3200" dirty="0"/>
              <a:t>مدیران و مراجع اداری باید تصمیمات خود را بر اساس ادله معتبر اتخاذ کرده و استدلال ها و استنادهای قانونی مورد استفاده در اعلام تصمیم خود را بیان کنند</a:t>
            </a:r>
            <a:r>
              <a:rPr lang="en-US" dirty="0"/>
              <a:t>.</a:t>
            </a:r>
          </a:p>
          <a:p>
            <a:endParaRPr lang="en-US" dirty="0"/>
          </a:p>
        </p:txBody>
      </p:sp>
    </p:spTree>
    <p:extLst>
      <p:ext uri="{BB962C8B-B14F-4D97-AF65-F5344CB8AC3E}">
        <p14:creationId xmlns:p14="http://schemas.microsoft.com/office/powerpoint/2010/main" xmlns="" val="33947893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۶</a:t>
            </a:r>
            <a:r>
              <a:rPr lang="en-US" sz="3200" dirty="0"/>
              <a:t>- </a:t>
            </a:r>
            <a:r>
              <a:rPr lang="ar-SA" sz="3200" dirty="0"/>
              <a:t>پذیرش هر گونه درخواست حضوری خدمات اداری از سوی مردم توسط مدیران و کارکنان دستگاه های اجرایی، صرفاً در محیط و ساعات اداری قابل پذیرش است. از پذیرش درخواست ها در خارج از محیط یا ساعت غیراداری، باید اکیداً اجتناب شود</a:t>
            </a:r>
            <a:r>
              <a:rPr lang="en-US" sz="3200" dirty="0"/>
              <a:t>.</a:t>
            </a:r>
          </a:p>
          <a:p>
            <a:endParaRPr lang="en-US" dirty="0"/>
          </a:p>
        </p:txBody>
      </p:sp>
    </p:spTree>
    <p:extLst>
      <p:ext uri="{BB962C8B-B14F-4D97-AF65-F5344CB8AC3E}">
        <p14:creationId xmlns:p14="http://schemas.microsoft.com/office/powerpoint/2010/main" xmlns="" val="319746135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ar-SA" sz="3600" dirty="0"/>
              <a:t>٧</a:t>
            </a:r>
            <a:r>
              <a:rPr lang="en-US" sz="3600" dirty="0"/>
              <a:t>- </a:t>
            </a:r>
            <a:r>
              <a:rPr lang="ar-SA" sz="3600" dirty="0"/>
              <a:t>مراجع اداری و مدیران دستگاه های اجرایی باید قابل تجدیدنظر بودن تصمیمات خود، مرجع، مهلت و نتیجه تجدیدنظر را در تصمیمات خود اعلام کنند</a:t>
            </a:r>
            <a:r>
              <a:rPr lang="en-US" sz="3600" dirty="0"/>
              <a:t>.</a:t>
            </a:r>
          </a:p>
        </p:txBody>
      </p:sp>
    </p:spTree>
    <p:extLst>
      <p:ext uri="{BB962C8B-B14F-4D97-AF65-F5344CB8AC3E}">
        <p14:creationId xmlns:p14="http://schemas.microsoft.com/office/powerpoint/2010/main" xmlns="" val="180159908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rtl="1"/>
            <a:r>
              <a:rPr lang="ar-SA" sz="3200" b="1" dirty="0"/>
              <a:t>ماده </a:t>
            </a:r>
            <a:r>
              <a:rPr lang="fa-IR" sz="3200" b="1" dirty="0"/>
              <a:t>۵- </a:t>
            </a:r>
            <a:r>
              <a:rPr lang="ar-SA" sz="3200" b="1" dirty="0"/>
              <a:t>حق مصون بودن از تبعیض در نظام ها، فرآیندها و تصمیمات اداری</a:t>
            </a:r>
            <a:endParaRPr lang="en-US" sz="3200" dirty="0"/>
          </a:p>
          <a:p>
            <a:pPr algn="r" rtl="1"/>
            <a:endParaRPr lang="en-US" dirty="0"/>
          </a:p>
        </p:txBody>
      </p:sp>
    </p:spTree>
    <p:extLst>
      <p:ext uri="{BB962C8B-B14F-4D97-AF65-F5344CB8AC3E}">
        <p14:creationId xmlns:p14="http://schemas.microsoft.com/office/powerpoint/2010/main" xmlns="" val="389146580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١</a:t>
            </a:r>
            <a:r>
              <a:rPr lang="en-US" sz="3200" dirty="0"/>
              <a:t>- </a:t>
            </a:r>
            <a:r>
              <a:rPr lang="ar-SA" sz="3200" dirty="0"/>
              <a:t>دستگاه های اجرایی باید </a:t>
            </a:r>
            <a:r>
              <a:rPr lang="ar-SA" sz="3200" dirty="0">
                <a:solidFill>
                  <a:srgbClr val="FF0000"/>
                </a:solidFill>
              </a:rPr>
              <a:t>فرآیند و رویه مشخص و اعلام شده ای</a:t>
            </a:r>
            <a:r>
              <a:rPr lang="ar-SA" sz="3200" dirty="0"/>
              <a:t> برای ارائه خدمات خود داشته باشند و آن را به طور یکسان نسبت به همه مراجعین رعایت کنند</a:t>
            </a:r>
            <a:r>
              <a:rPr lang="en-US" dirty="0"/>
              <a:t>.</a:t>
            </a:r>
          </a:p>
        </p:txBody>
      </p:sp>
    </p:spTree>
    <p:extLst>
      <p:ext uri="{BB962C8B-B14F-4D97-AF65-F5344CB8AC3E}">
        <p14:creationId xmlns:p14="http://schemas.microsoft.com/office/powerpoint/2010/main" xmlns="" val="30552957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ar-SA" sz="3200" dirty="0"/>
              <a:t>٢</a:t>
            </a:r>
            <a:r>
              <a:rPr lang="en-US" sz="3200" dirty="0"/>
              <a:t>- </a:t>
            </a:r>
            <a:r>
              <a:rPr lang="ar-SA" sz="3200" dirty="0"/>
              <a:t>مدیران و کارکنان دستگاه های اجرایی باید تصمیمات و اقدامات خود را </a:t>
            </a:r>
            <a:r>
              <a:rPr lang="ar-SA" sz="3200" dirty="0">
                <a:solidFill>
                  <a:srgbClr val="FF0000"/>
                </a:solidFill>
              </a:rPr>
              <a:t>مستند به قوانین و مقررات مربوط </a:t>
            </a:r>
            <a:r>
              <a:rPr lang="ar-SA" sz="3200" dirty="0"/>
              <a:t>انجام دهند و از هر گونه تبعیض یا اعمال سلیقه در اجرای قوانین و مقررات اجتناب نمایند</a:t>
            </a:r>
            <a:endParaRPr lang="en-US" sz="3200" dirty="0"/>
          </a:p>
        </p:txBody>
      </p:sp>
    </p:spTree>
    <p:extLst>
      <p:ext uri="{BB962C8B-B14F-4D97-AF65-F5344CB8AC3E}">
        <p14:creationId xmlns:p14="http://schemas.microsoft.com/office/powerpoint/2010/main" xmlns="" val="351701248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ar-SA" sz="3600" dirty="0"/>
              <a:t>٣</a:t>
            </a:r>
            <a:r>
              <a:rPr lang="en-US" sz="3600" dirty="0"/>
              <a:t>- </a:t>
            </a:r>
            <a:r>
              <a:rPr lang="ar-SA" sz="3600" dirty="0"/>
              <a:t>کارکنان دستگاه های اجرایی در همه سطوح باید در اعمال صلاحیت ها و اختیارات اداری خود نظیر احراز صلاحیت ها، جذب نیرو، صدور مجوزها و نظایر آن بدون </a:t>
            </a:r>
            <a:r>
              <a:rPr lang="ar-SA" sz="3600" dirty="0">
                <a:solidFill>
                  <a:srgbClr val="FF0000"/>
                </a:solidFill>
              </a:rPr>
              <a:t>تبعیض</a:t>
            </a:r>
            <a:r>
              <a:rPr lang="ar-SA" sz="3600" dirty="0"/>
              <a:t> عمل کنند</a:t>
            </a:r>
            <a:r>
              <a:rPr lang="en-US" sz="3600" dirty="0"/>
              <a:t>.</a:t>
            </a:r>
          </a:p>
        </p:txBody>
      </p:sp>
    </p:spTree>
    <p:extLst>
      <p:ext uri="{BB962C8B-B14F-4D97-AF65-F5344CB8AC3E}">
        <p14:creationId xmlns:p14="http://schemas.microsoft.com/office/powerpoint/2010/main" xmlns="" val="397751922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5400" dirty="0" smtClean="0">
                <a:cs typeface="2  Davat" panose="00000400000000000000" pitchFamily="2" charset="-78"/>
              </a:rPr>
              <a:t>حقوق چیست ؟</a:t>
            </a:r>
            <a:endParaRPr lang="en-US" sz="5400" dirty="0">
              <a:cs typeface="2  Davat" panose="00000400000000000000" pitchFamily="2" charset="-78"/>
            </a:endParaRPr>
          </a:p>
        </p:txBody>
      </p:sp>
    </p:spTree>
    <p:extLst>
      <p:ext uri="{BB962C8B-B14F-4D97-AF65-F5344CB8AC3E}">
        <p14:creationId xmlns:p14="http://schemas.microsoft.com/office/powerpoint/2010/main" xmlns="" val="142060389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sz="3200" b="1" dirty="0"/>
              <a:t>ماده </a:t>
            </a:r>
            <a:r>
              <a:rPr lang="fa-IR" sz="3200" b="1" dirty="0"/>
              <a:t>۶- </a:t>
            </a:r>
            <a:r>
              <a:rPr lang="ar-SA" sz="3200" b="1" dirty="0"/>
              <a:t>حق دسترسی آسان و سریع به خدمات اداری</a:t>
            </a:r>
            <a:endParaRPr lang="en-US" sz="3200" dirty="0"/>
          </a:p>
          <a:p>
            <a:pPr algn="r" rtl="1"/>
            <a:endParaRPr lang="en-US" dirty="0"/>
          </a:p>
        </p:txBody>
      </p:sp>
    </p:spTree>
    <p:extLst>
      <p:ext uri="{BB962C8B-B14F-4D97-AF65-F5344CB8AC3E}">
        <p14:creationId xmlns:p14="http://schemas.microsoft.com/office/powerpoint/2010/main" xmlns="" val="134388922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١</a:t>
            </a:r>
            <a:r>
              <a:rPr lang="en-US" sz="3200" dirty="0"/>
              <a:t>- </a:t>
            </a:r>
            <a:r>
              <a:rPr lang="ar-SA" sz="3200" dirty="0"/>
              <a:t>مردم حق دارند شخصاً و یا از طریق نماینده قانونی خود به خدمات دستگاه های اجرایی، </a:t>
            </a:r>
            <a:r>
              <a:rPr lang="ar-SA" sz="3200" dirty="0">
                <a:solidFill>
                  <a:srgbClr val="FF0000"/>
                </a:solidFill>
              </a:rPr>
              <a:t>دسترسی آسان و سریع </a:t>
            </a:r>
            <a:r>
              <a:rPr lang="ar-SA" sz="3200" dirty="0"/>
              <a:t>داشته باشند</a:t>
            </a:r>
            <a:r>
              <a:rPr lang="en-US" sz="3200" dirty="0"/>
              <a:t>.</a:t>
            </a:r>
          </a:p>
          <a:p>
            <a:pPr algn="r" rtl="1"/>
            <a:endParaRPr lang="en-US" dirty="0"/>
          </a:p>
        </p:txBody>
      </p:sp>
    </p:spTree>
    <p:extLst>
      <p:ext uri="{BB962C8B-B14F-4D97-AF65-F5344CB8AC3E}">
        <p14:creationId xmlns:p14="http://schemas.microsoft.com/office/powerpoint/2010/main" xmlns="" val="261341038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ar-SA" sz="2800" dirty="0"/>
              <a:t>٢</a:t>
            </a:r>
            <a:r>
              <a:rPr lang="en-US" sz="2800" dirty="0"/>
              <a:t>- </a:t>
            </a:r>
            <a:r>
              <a:rPr lang="ar-SA" sz="2800" dirty="0"/>
              <a:t>دستگاه های اجرایی باید نهایت تلاش خود را به کار گیرند تا دسترسی مردم به خدمات آنها به </a:t>
            </a:r>
            <a:r>
              <a:rPr lang="ar-SA" sz="2800" dirty="0">
                <a:solidFill>
                  <a:srgbClr val="FF0000"/>
                </a:solidFill>
              </a:rPr>
              <a:t>طریق غیرحضوری و یا استفاده از خدمات دولت الکترونیک و به طور کلی ابزارها و فنآوری های نوین انجام گیرد.</a:t>
            </a:r>
            <a:r>
              <a:rPr lang="ar-SA" sz="2800" dirty="0"/>
              <a:t> تضمین کیفیت این دسترسی از نظر سرعت، امنیت و پایین بودن هزینه با دستگاه مربوط خواهد بود</a:t>
            </a:r>
            <a:endParaRPr lang="en-US" sz="2800" dirty="0"/>
          </a:p>
        </p:txBody>
      </p:sp>
    </p:spTree>
    <p:extLst>
      <p:ext uri="{BB962C8B-B14F-4D97-AF65-F5344CB8AC3E}">
        <p14:creationId xmlns:p14="http://schemas.microsoft.com/office/powerpoint/2010/main" xmlns="" val="375950565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2000" dirty="0"/>
              <a:t>٣</a:t>
            </a:r>
            <a:r>
              <a:rPr lang="en-US" sz="2000" dirty="0"/>
              <a:t>- </a:t>
            </a:r>
            <a:r>
              <a:rPr lang="ar-SA" sz="2000" dirty="0"/>
              <a:t>چنانچه دریافت خدمات از دستگاه اجرایی، مستلزم مراجعه حضوری باشد، باید نکات زیر رعایت شوند</a:t>
            </a:r>
            <a:r>
              <a:rPr lang="en-US" sz="2000" dirty="0"/>
              <a:t>:</a:t>
            </a:r>
          </a:p>
          <a:p>
            <a:pPr algn="just" rtl="1"/>
            <a:r>
              <a:rPr lang="ar-SA" sz="2000" dirty="0">
                <a:solidFill>
                  <a:srgbClr val="FF0000"/>
                </a:solidFill>
              </a:rPr>
              <a:t>الف- تجمیع فرایندهای اداری مربوط به هر خدمت در یک مکان</a:t>
            </a:r>
            <a:endParaRPr lang="en-US" sz="2000" dirty="0">
              <a:solidFill>
                <a:srgbClr val="FF0000"/>
              </a:solidFill>
            </a:endParaRPr>
          </a:p>
          <a:p>
            <a:pPr algn="just" rtl="1"/>
            <a:r>
              <a:rPr lang="ar-SA" sz="2000" dirty="0"/>
              <a:t>ب- نصب تابلوهای راهنما در اطراف، ورودی و داخل ساختمان اداری</a:t>
            </a:r>
            <a:endParaRPr lang="en-US" sz="2000" dirty="0"/>
          </a:p>
          <a:p>
            <a:pPr algn="just" rtl="1"/>
            <a:r>
              <a:rPr lang="ar-SA" sz="2000" dirty="0"/>
              <a:t>ج- پیش بینی امکانات و تسهیلات فیزیکی</a:t>
            </a:r>
            <a:endParaRPr lang="en-US" sz="2000" dirty="0"/>
          </a:p>
          <a:p>
            <a:pPr algn="just" rtl="1"/>
            <a:r>
              <a:rPr lang="ar-SA" sz="2000" dirty="0">
                <a:solidFill>
                  <a:srgbClr val="FF0000"/>
                </a:solidFill>
              </a:rPr>
              <a:t>د- رعایت دقیق ساعت کار اداری و ارائه خدمات در تمام ساعت کار اداری</a:t>
            </a:r>
            <a:r>
              <a:rPr lang="en-US" sz="2000" dirty="0">
                <a:solidFill>
                  <a:srgbClr val="FF0000"/>
                </a:solidFill>
              </a:rPr>
              <a:t>.</a:t>
            </a:r>
          </a:p>
          <a:p>
            <a:pPr algn="just" rtl="1"/>
            <a:r>
              <a:rPr lang="ar-SA" sz="2000" dirty="0"/>
              <a:t>هـ- پرهیز از ایجاد مزاحمت برای همسایگان، ساکنان محلی و سایر مردم</a:t>
            </a:r>
            <a:r>
              <a:rPr lang="en-US" sz="2000" dirty="0"/>
              <a:t>.</a:t>
            </a:r>
          </a:p>
          <a:p>
            <a:pPr algn="r" rtl="1"/>
            <a:endParaRPr lang="en-US" dirty="0"/>
          </a:p>
        </p:txBody>
      </p:sp>
    </p:spTree>
    <p:extLst>
      <p:ext uri="{BB962C8B-B14F-4D97-AF65-F5344CB8AC3E}">
        <p14:creationId xmlns:p14="http://schemas.microsoft.com/office/powerpoint/2010/main" xmlns="" val="331570899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600" dirty="0"/>
              <a:t>۴</a:t>
            </a:r>
            <a:r>
              <a:rPr lang="en-US" sz="3600" dirty="0"/>
              <a:t>- </a:t>
            </a:r>
            <a:r>
              <a:rPr lang="ar-SA" sz="3600" dirty="0"/>
              <a:t>دستگاه های اجرایی موظفند بر اساس نوع فعالیت و خدمات، </a:t>
            </a:r>
            <a:r>
              <a:rPr lang="ar-SA" sz="3600" dirty="0">
                <a:solidFill>
                  <a:srgbClr val="FF0000"/>
                </a:solidFill>
              </a:rPr>
              <a:t>فرم های مرتبط را تهیه و به سهولت</a:t>
            </a:r>
            <a:r>
              <a:rPr lang="ar-SA" sz="3600" dirty="0"/>
              <a:t> در اختیار مراجعه کنندگان قرار دهند</a:t>
            </a:r>
            <a:r>
              <a:rPr lang="en-US" sz="3600" dirty="0"/>
              <a:t>.</a:t>
            </a:r>
          </a:p>
          <a:p>
            <a:pPr algn="r" rtl="1"/>
            <a:endParaRPr lang="en-US" dirty="0"/>
          </a:p>
        </p:txBody>
      </p:sp>
    </p:spTree>
    <p:extLst>
      <p:ext uri="{BB962C8B-B14F-4D97-AF65-F5344CB8AC3E}">
        <p14:creationId xmlns:p14="http://schemas.microsoft.com/office/powerpoint/2010/main" xmlns="" val="217191465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۵</a:t>
            </a:r>
            <a:r>
              <a:rPr lang="en-US" sz="3200" dirty="0"/>
              <a:t>- </a:t>
            </a:r>
            <a:r>
              <a:rPr lang="ar-SA" sz="3200" dirty="0"/>
              <a:t>تمامی تقاضاهای مراجعین (اعم از مکتوب یا الکترونیک)، باید </a:t>
            </a:r>
            <a:r>
              <a:rPr lang="ar-SA" sz="3200" dirty="0">
                <a:solidFill>
                  <a:srgbClr val="FF0000"/>
                </a:solidFill>
              </a:rPr>
              <a:t>ثبت شده و شماره پیگیری </a:t>
            </a:r>
            <a:r>
              <a:rPr lang="ar-SA" sz="3200" dirty="0"/>
              <a:t>در اختیار آنان قرار داده شود. همچنین، دستگاه های اجرایی باید به روشنی، مراجعین را با </a:t>
            </a:r>
            <a:r>
              <a:rPr lang="ar-SA" sz="3200" dirty="0">
                <a:solidFill>
                  <a:srgbClr val="FF0000"/>
                </a:solidFill>
              </a:rPr>
              <a:t>فرآیند رسیدگی، واحد و فرد رسیدگی کننده</a:t>
            </a:r>
            <a:r>
              <a:rPr lang="ar-SA" sz="3200" dirty="0"/>
              <a:t> به تقاضای آنها آشنا سازند</a:t>
            </a:r>
            <a:r>
              <a:rPr lang="en-US" sz="3200" dirty="0"/>
              <a:t>.</a:t>
            </a:r>
          </a:p>
          <a:p>
            <a:pPr algn="r" rtl="1"/>
            <a:endParaRPr lang="en-US" dirty="0"/>
          </a:p>
        </p:txBody>
      </p:sp>
    </p:spTree>
    <p:extLst>
      <p:ext uri="{BB962C8B-B14F-4D97-AF65-F5344CB8AC3E}">
        <p14:creationId xmlns:p14="http://schemas.microsoft.com/office/powerpoint/2010/main" xmlns="" val="42877910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600" dirty="0"/>
              <a:t>۶</a:t>
            </a:r>
            <a:r>
              <a:rPr lang="en-US" sz="3600" dirty="0"/>
              <a:t>- </a:t>
            </a:r>
            <a:r>
              <a:rPr lang="ar-SA" sz="3600" dirty="0"/>
              <a:t>رسیدگی به </a:t>
            </a:r>
            <a:r>
              <a:rPr lang="ar-SA" sz="3600" dirty="0" smtClean="0"/>
              <a:t>تقا</a:t>
            </a:r>
            <a:r>
              <a:rPr lang="fa-IR" sz="3600" dirty="0" smtClean="0"/>
              <a:t>ض</a:t>
            </a:r>
            <a:r>
              <a:rPr lang="ar-SA" sz="3600" dirty="0" smtClean="0"/>
              <a:t>ای </a:t>
            </a:r>
            <a:r>
              <a:rPr lang="ar-SA" sz="3600" dirty="0"/>
              <a:t>مراجعین باید بلافاصله بعد از ثبت آن با </a:t>
            </a:r>
            <a:r>
              <a:rPr lang="ar-SA" sz="3600" dirty="0">
                <a:solidFill>
                  <a:srgbClr val="FF0000"/>
                </a:solidFill>
              </a:rPr>
              <a:t>رعایت نوبت و ترتیب </a:t>
            </a:r>
            <a:r>
              <a:rPr lang="ar-SA" sz="3600" dirty="0"/>
              <a:t>آغاز شود. چنانچه تقاضا یا مدارک </a:t>
            </a:r>
            <a:r>
              <a:rPr lang="ar-SA" sz="3600" i="1" dirty="0">
                <a:solidFill>
                  <a:srgbClr val="FF0000"/>
                </a:solidFill>
              </a:rPr>
              <a:t>ناقص بوده و نتوان رسیدگی را ادامه داد</a:t>
            </a:r>
            <a:r>
              <a:rPr lang="ar-SA" sz="3600" dirty="0"/>
              <a:t>، سریعاً مراتب به اطلاع متقاضی رسانیده شده و تکمیل اطلاعات و مدارک از وی درخواست شود</a:t>
            </a:r>
            <a:r>
              <a:rPr lang="en-US" sz="3600" dirty="0"/>
              <a:t>.</a:t>
            </a:r>
          </a:p>
          <a:p>
            <a:pPr algn="r" rtl="1"/>
            <a:endParaRPr lang="en-US" dirty="0"/>
          </a:p>
        </p:txBody>
      </p:sp>
    </p:spTree>
    <p:extLst>
      <p:ext uri="{BB962C8B-B14F-4D97-AF65-F5344CB8AC3E}">
        <p14:creationId xmlns:p14="http://schemas.microsoft.com/office/powerpoint/2010/main" xmlns="" val="429407741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600" dirty="0"/>
              <a:t>٧</a:t>
            </a:r>
            <a:r>
              <a:rPr lang="en-US" sz="3600" dirty="0"/>
              <a:t>- </a:t>
            </a:r>
            <a:r>
              <a:rPr lang="ar-SA" sz="3600" dirty="0"/>
              <a:t>دستگاه های اجرایی مکلفند خدمات خود را در </a:t>
            </a:r>
            <a:r>
              <a:rPr lang="ar-SA" sz="3600" dirty="0">
                <a:solidFill>
                  <a:srgbClr val="FF0000"/>
                </a:solidFill>
              </a:rPr>
              <a:t>همه روزهای کاری و در طول ساعات اعلام شده به طور پیوسته ارائه </a:t>
            </a:r>
            <a:r>
              <a:rPr lang="ar-SA" sz="3600" dirty="0"/>
              <a:t>دهند و </a:t>
            </a:r>
            <a:r>
              <a:rPr lang="ar-SA" sz="3600" dirty="0">
                <a:solidFill>
                  <a:srgbClr val="00B050"/>
                </a:solidFill>
              </a:rPr>
              <a:t>تعطیلی موقت </a:t>
            </a:r>
            <a:r>
              <a:rPr lang="ar-SA" sz="3600" dirty="0"/>
              <a:t>ارائه خدمات در اوقات اداری، حتی به مدت کوتاه مجاز نیست</a:t>
            </a:r>
            <a:r>
              <a:rPr lang="en-US" sz="3600" dirty="0"/>
              <a:t>.</a:t>
            </a:r>
          </a:p>
          <a:p>
            <a:pPr algn="r" rtl="1"/>
            <a:endParaRPr lang="en-US" dirty="0"/>
          </a:p>
        </p:txBody>
      </p:sp>
    </p:spTree>
    <p:extLst>
      <p:ext uri="{BB962C8B-B14F-4D97-AF65-F5344CB8AC3E}">
        <p14:creationId xmlns:p14="http://schemas.microsoft.com/office/powerpoint/2010/main" xmlns="" val="341098513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ar-SA" sz="3200" dirty="0"/>
              <a:t>٨</a:t>
            </a:r>
            <a:r>
              <a:rPr lang="en-US" sz="3200" dirty="0"/>
              <a:t>- </a:t>
            </a:r>
            <a:r>
              <a:rPr lang="ar-SA" sz="3200" dirty="0"/>
              <a:t>دستگاه های اجرایی باید با بررسی و بازنگری مکرر فرآیندهای ارائه خدمت خود، نسبت به </a:t>
            </a:r>
            <a:r>
              <a:rPr lang="ar-SA" sz="3200" dirty="0">
                <a:solidFill>
                  <a:srgbClr val="00B050"/>
                </a:solidFill>
              </a:rPr>
              <a:t>روان سازی و حذف رویه های زاید یا مخل</a:t>
            </a:r>
            <a:r>
              <a:rPr lang="ar-SA" sz="3200" dirty="0"/>
              <a:t> در خدمت رسانی مطلوب به مردم اقدام نمایند</a:t>
            </a:r>
            <a:r>
              <a:rPr lang="en-US" sz="3200" dirty="0"/>
              <a:t>.</a:t>
            </a:r>
          </a:p>
        </p:txBody>
      </p:sp>
    </p:spTree>
    <p:extLst>
      <p:ext uri="{BB962C8B-B14F-4D97-AF65-F5344CB8AC3E}">
        <p14:creationId xmlns:p14="http://schemas.microsoft.com/office/powerpoint/2010/main" xmlns="" val="2765343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٩</a:t>
            </a:r>
            <a:r>
              <a:rPr lang="en-US" sz="3200" dirty="0"/>
              <a:t>- </a:t>
            </a:r>
            <a:r>
              <a:rPr lang="ar-SA" sz="3200" dirty="0"/>
              <a:t>چنانچه کارمند یا </a:t>
            </a:r>
            <a:r>
              <a:rPr lang="ar-SA" sz="3200" dirty="0" smtClean="0"/>
              <a:t>مأ</a:t>
            </a:r>
            <a:r>
              <a:rPr lang="fa-IR" sz="3200" dirty="0" smtClean="0"/>
              <a:t>م</a:t>
            </a:r>
            <a:r>
              <a:rPr lang="ar-SA" sz="3200" dirty="0" smtClean="0"/>
              <a:t>ور </a:t>
            </a:r>
            <a:r>
              <a:rPr lang="ar-SA" sz="3200" dirty="0"/>
              <a:t>ارائه خدمت عمومی به هر علتی در محل کار خود حاضر نباشد، مقام مافوق او باید ترتیبی اتخاذ کند که </a:t>
            </a:r>
            <a:r>
              <a:rPr lang="ar-SA" sz="3200" dirty="0">
                <a:solidFill>
                  <a:srgbClr val="FF0000"/>
                </a:solidFill>
              </a:rPr>
              <a:t>ارائه خدمات به مراجعین متوقف یا موکول</a:t>
            </a:r>
            <a:r>
              <a:rPr lang="ar-SA" sz="3200" dirty="0"/>
              <a:t> به مراجعه مجدد نشود</a:t>
            </a:r>
            <a:r>
              <a:rPr lang="en-US" sz="3200" dirty="0"/>
              <a:t>.</a:t>
            </a:r>
          </a:p>
          <a:p>
            <a:endParaRPr lang="en-US" dirty="0"/>
          </a:p>
        </p:txBody>
      </p:sp>
    </p:spTree>
    <p:extLst>
      <p:ext uri="{BB962C8B-B14F-4D97-AF65-F5344CB8AC3E}">
        <p14:creationId xmlns:p14="http://schemas.microsoft.com/office/powerpoint/2010/main" xmlns="" val="83236168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5400" dirty="0" smtClean="0">
                <a:cs typeface="2  Davat" panose="00000400000000000000" pitchFamily="2" charset="-78"/>
              </a:rPr>
              <a:t>مفهوم شهروند</a:t>
            </a:r>
          </a:p>
          <a:p>
            <a:pPr algn="ctr"/>
            <a:r>
              <a:rPr lang="en-US" sz="5400" dirty="0" smtClean="0">
                <a:cs typeface="2  Davat" panose="00000400000000000000" pitchFamily="2" charset="-78"/>
              </a:rPr>
              <a:t>Citizen</a:t>
            </a:r>
            <a:endParaRPr lang="fa-IR" sz="5400" dirty="0" smtClean="0">
              <a:cs typeface="2  Davat" panose="00000400000000000000" pitchFamily="2" charset="-78"/>
            </a:endParaRPr>
          </a:p>
          <a:p>
            <a:pPr algn="ctr"/>
            <a:r>
              <a:rPr lang="fa-IR" sz="5400" dirty="0" smtClean="0">
                <a:cs typeface="2  Davat" panose="00000400000000000000" pitchFamily="2" charset="-78"/>
              </a:rPr>
              <a:t>تفاوت شهروندی با تابعیت</a:t>
            </a:r>
            <a:endParaRPr lang="en-US" sz="5400" dirty="0">
              <a:cs typeface="2  Davat" panose="00000400000000000000" pitchFamily="2" charset="-78"/>
            </a:endParaRPr>
          </a:p>
        </p:txBody>
      </p:sp>
    </p:spTree>
    <p:extLst>
      <p:ext uri="{BB962C8B-B14F-4D97-AF65-F5344CB8AC3E}">
        <p14:creationId xmlns:p14="http://schemas.microsoft.com/office/powerpoint/2010/main" xmlns="" val="263853088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600" dirty="0"/>
              <a:t>١</a:t>
            </a:r>
            <a:r>
              <a:rPr lang="fa-IR" sz="3600" dirty="0"/>
              <a:t>۰</a:t>
            </a:r>
            <a:r>
              <a:rPr lang="en-US" sz="3600" dirty="0"/>
              <a:t>- </a:t>
            </a:r>
            <a:r>
              <a:rPr lang="ar-SA" sz="3600" dirty="0"/>
              <a:t>در ساعات مراجعه مردم، همواره باید </a:t>
            </a:r>
            <a:r>
              <a:rPr lang="ar-SA" sz="3600" dirty="0">
                <a:solidFill>
                  <a:srgbClr val="FF0000"/>
                </a:solidFill>
              </a:rPr>
              <a:t>مقام تصمیم گیر و امضا کننده </a:t>
            </a:r>
            <a:r>
              <a:rPr lang="ar-SA" sz="3600" dirty="0"/>
              <a:t>یا مقامات مجاز از سوی ایشان در محل خدمت حضور داشته باشد</a:t>
            </a:r>
            <a:r>
              <a:rPr lang="en-US" sz="3600" dirty="0"/>
              <a:t>.</a:t>
            </a:r>
          </a:p>
          <a:p>
            <a:pPr algn="r" rtl="1"/>
            <a:endParaRPr lang="en-US" dirty="0"/>
          </a:p>
        </p:txBody>
      </p:sp>
    </p:spTree>
    <p:extLst>
      <p:ext uri="{BB962C8B-B14F-4D97-AF65-F5344CB8AC3E}">
        <p14:creationId xmlns:p14="http://schemas.microsoft.com/office/powerpoint/2010/main" xmlns="" val="69062227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ar-SA" sz="3200" dirty="0"/>
              <a:t>١١</a:t>
            </a:r>
            <a:r>
              <a:rPr lang="en-US" sz="3200" dirty="0"/>
              <a:t>- </a:t>
            </a:r>
            <a:r>
              <a:rPr lang="ar-SA" sz="3200" dirty="0"/>
              <a:t>تمامی کارکنان </a:t>
            </a:r>
            <a:r>
              <a:rPr lang="ar-SA" sz="3200" dirty="0">
                <a:solidFill>
                  <a:srgbClr val="FF0000"/>
                </a:solidFill>
              </a:rPr>
              <a:t>مکلف به راهنمایی و ارائه کمک های ضروری به مراجعین </a:t>
            </a:r>
            <a:r>
              <a:rPr lang="ar-SA" sz="3200" dirty="0"/>
              <a:t>هستند و چنانچه تقاضای مراجعین در حیطه وظایفشان نباشد باید آنها را به نحو مناسب راهنمایی کنند</a:t>
            </a:r>
            <a:r>
              <a:rPr lang="en-US" dirty="0"/>
              <a:t>.</a:t>
            </a:r>
          </a:p>
        </p:txBody>
      </p:sp>
    </p:spTree>
    <p:extLst>
      <p:ext uri="{BB962C8B-B14F-4D97-AF65-F5344CB8AC3E}">
        <p14:creationId xmlns:p14="http://schemas.microsoft.com/office/powerpoint/2010/main" xmlns="" val="37467722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SA" sz="3200" dirty="0"/>
              <a:t>١٢</a:t>
            </a:r>
            <a:r>
              <a:rPr lang="en-US" sz="3200" dirty="0"/>
              <a:t>- </a:t>
            </a:r>
            <a:r>
              <a:rPr lang="ar-SA" sz="3200" dirty="0"/>
              <a:t>کارکنان دستگاه های اجرایی باید </a:t>
            </a:r>
            <a:r>
              <a:rPr lang="ar-SA" sz="3200" dirty="0">
                <a:solidFill>
                  <a:srgbClr val="FF0000"/>
                </a:solidFill>
              </a:rPr>
              <a:t>از انجام امور شخصی درمنظر مراجعین و به طور کلی در ساعات اداری</a:t>
            </a:r>
            <a:r>
              <a:rPr lang="ar-SA" sz="3200" dirty="0"/>
              <a:t> اجتناب کنند</a:t>
            </a:r>
            <a:r>
              <a:rPr lang="en-US" sz="3200" dirty="0"/>
              <a:t>.</a:t>
            </a:r>
          </a:p>
          <a:p>
            <a:pPr algn="r" rtl="1"/>
            <a:endParaRPr lang="en-US" dirty="0"/>
          </a:p>
        </p:txBody>
      </p:sp>
    </p:spTree>
    <p:extLst>
      <p:ext uri="{BB962C8B-B14F-4D97-AF65-F5344CB8AC3E}">
        <p14:creationId xmlns:p14="http://schemas.microsoft.com/office/powerpoint/2010/main" xmlns="" val="322437056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rtl="1"/>
            <a:r>
              <a:rPr lang="ar-SA" sz="3600" b="1" dirty="0"/>
              <a:t>ماده ٧- حق حفظ و رعایت حریم خصوصی همه افراد</a:t>
            </a:r>
            <a:endParaRPr lang="en-US" sz="3600" dirty="0"/>
          </a:p>
        </p:txBody>
      </p:sp>
    </p:spTree>
    <p:extLst>
      <p:ext uri="{BB962C8B-B14F-4D97-AF65-F5344CB8AC3E}">
        <p14:creationId xmlns:p14="http://schemas.microsoft.com/office/powerpoint/2010/main" xmlns="" val="27232641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rtl="1"/>
            <a:r>
              <a:rPr lang="fa-IR" sz="2800" dirty="0"/>
              <a:t>1- اگر فردی اثبات کند که اطلاعات شخصی مربوط به او نادرست، ناقص یا روزآمد نیست، دستگاه اجرایی دارنده اطلاعات، باید نسبت به </a:t>
            </a:r>
            <a:r>
              <a:rPr lang="fa-IR" sz="2800" dirty="0">
                <a:solidFill>
                  <a:srgbClr val="FF0000"/>
                </a:solidFill>
              </a:rPr>
              <a:t>اصلاح اطلاعات </a:t>
            </a:r>
            <a:r>
              <a:rPr lang="fa-IR" sz="2800" dirty="0"/>
              <a:t>مذکور اقدام نماید. چنانچه فرد و دستگاه درباره صحیح، کامل و روزآمد بودن اطلاعات جمع آوری شده اختلاف داشته باشند، فرد می تواند از دستگاه بخواهد تا ادعای وی در این زمینه، در پرونده او منعکس شود. چنانچه اطلاعاتشخصی وی در اختیار دیگر دستگاه های اجرایی قرار گیرد اعتراض فرد نیز باید به آنها منعکس گردد.</a:t>
            </a:r>
            <a:endParaRPr lang="en-US" sz="2800" dirty="0"/>
          </a:p>
          <a:p>
            <a:pPr algn="r" rtl="1"/>
            <a:endParaRPr lang="en-US" dirty="0"/>
          </a:p>
        </p:txBody>
      </p:sp>
    </p:spTree>
    <p:extLst>
      <p:ext uri="{BB962C8B-B14F-4D97-AF65-F5344CB8AC3E}">
        <p14:creationId xmlns:p14="http://schemas.microsoft.com/office/powerpoint/2010/main" xmlns="" val="78167725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2- جمع آوری اطلاعات شخصی از افراد توسط دستگاه های اجرایی، تنها در </a:t>
            </a:r>
            <a:r>
              <a:rPr lang="fa-IR" sz="3200" dirty="0">
                <a:solidFill>
                  <a:srgbClr val="FF0000"/>
                </a:solidFill>
              </a:rPr>
              <a:t>حد ضرورت و با استفاده از طرق و وسایل قانونی و شفاف مجاز بوده</a:t>
            </a:r>
            <a:r>
              <a:rPr lang="fa-IR" sz="3200" dirty="0"/>
              <a:t> و استفاده از وسایل و روش های غیرقانونی و نامتعارف ممنوع است. این اطلاعات تا حد امکان، باید از خود اشخاص اخذ و جمع آوری شود.</a:t>
            </a:r>
            <a:endParaRPr lang="en-US" sz="3200" dirty="0"/>
          </a:p>
          <a:p>
            <a:pPr algn="r" rtl="1"/>
            <a:endParaRPr lang="en-US" dirty="0"/>
          </a:p>
        </p:txBody>
      </p:sp>
    </p:spTree>
    <p:extLst>
      <p:ext uri="{BB962C8B-B14F-4D97-AF65-F5344CB8AC3E}">
        <p14:creationId xmlns:p14="http://schemas.microsoft.com/office/powerpoint/2010/main" xmlns="" val="126790452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3- دستگاه های اجرایی باید اطلاعات شخصی افراد را </a:t>
            </a:r>
            <a:r>
              <a:rPr lang="fa-IR" sz="3200" dirty="0">
                <a:solidFill>
                  <a:srgbClr val="FF0000"/>
                </a:solidFill>
              </a:rPr>
              <a:t>فقط در جهت منظور و هدف </a:t>
            </a:r>
            <a:r>
              <a:rPr lang="fa-IR" sz="3200" dirty="0" smtClean="0">
                <a:solidFill>
                  <a:srgbClr val="FF0000"/>
                </a:solidFill>
              </a:rPr>
              <a:t>اولیه </a:t>
            </a:r>
            <a:r>
              <a:rPr lang="fa-IR" sz="3200" dirty="0">
                <a:solidFill>
                  <a:srgbClr val="FF0000"/>
                </a:solidFill>
              </a:rPr>
              <a:t>از جمع آوری آنها به کار برده و نباید برای اهداف و مقاصد دیگر از آنها استفاده</a:t>
            </a:r>
            <a:r>
              <a:rPr lang="fa-IR" sz="3200" dirty="0"/>
              <a:t> و یا در اختیار سایر دستگاه های و اشخاص غیرمسئول قرار دهند.</a:t>
            </a:r>
            <a:endParaRPr lang="en-US" sz="3200" dirty="0"/>
          </a:p>
          <a:p>
            <a:pPr algn="r" rtl="1"/>
            <a:endParaRPr lang="en-US" dirty="0"/>
          </a:p>
        </p:txBody>
      </p:sp>
    </p:spTree>
    <p:extLst>
      <p:ext uri="{BB962C8B-B14F-4D97-AF65-F5344CB8AC3E}">
        <p14:creationId xmlns:p14="http://schemas.microsoft.com/office/powerpoint/2010/main" xmlns="" val="143452100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600" dirty="0"/>
              <a:t>4 </a:t>
            </a:r>
            <a:r>
              <a:rPr lang="fa-IR" sz="3600" dirty="0">
                <a:hlinkClick r:id="rId2"/>
              </a:rPr>
              <a:t>-</a:t>
            </a:r>
            <a:r>
              <a:rPr lang="fa-IR" sz="3600" dirty="0"/>
              <a:t> دستگاه های اجرایی باید تدابیر ضروری جهت </a:t>
            </a:r>
            <a:r>
              <a:rPr lang="fa-IR" sz="3600" dirty="0">
                <a:solidFill>
                  <a:srgbClr val="FF0000"/>
                </a:solidFill>
              </a:rPr>
              <a:t>پیشگیری از مفقود شدن، افشا یا سوءاستفاده از اطلاعات افراد</a:t>
            </a:r>
            <a:r>
              <a:rPr lang="fa-IR" sz="3600" dirty="0"/>
              <a:t>، که به مناسبت وظایف و اختیارات خود از آنها مطلع شده اند را اتخاذ کنند. </a:t>
            </a:r>
            <a:endParaRPr lang="en-US" sz="3600" dirty="0"/>
          </a:p>
          <a:p>
            <a:pPr algn="r" rtl="1"/>
            <a:endParaRPr lang="en-US" dirty="0"/>
          </a:p>
        </p:txBody>
      </p:sp>
    </p:spTree>
    <p:extLst>
      <p:ext uri="{BB962C8B-B14F-4D97-AF65-F5344CB8AC3E}">
        <p14:creationId xmlns:p14="http://schemas.microsoft.com/office/powerpoint/2010/main" xmlns="" val="17478723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63455" y="2082084"/>
            <a:ext cx="8915400" cy="3777622"/>
          </a:xfrm>
        </p:spPr>
        <p:txBody>
          <a:bodyPr>
            <a:normAutofit/>
          </a:bodyPr>
          <a:lstStyle/>
          <a:p>
            <a:pPr algn="just" rtl="1"/>
            <a:r>
              <a:rPr lang="fa-IR" sz="2800" dirty="0"/>
              <a:t>5- </a:t>
            </a:r>
            <a:r>
              <a:rPr lang="fa-IR" sz="2800" dirty="0">
                <a:solidFill>
                  <a:srgbClr val="FF0000"/>
                </a:solidFill>
              </a:rPr>
              <a:t>رهگیری و شنود ارتباطات اینترنتی، تلفنی و کلامی- حضوری افراد در دستگاه های اجرایی ممنوع </a:t>
            </a:r>
            <a:r>
              <a:rPr lang="fa-IR" sz="2800" dirty="0"/>
              <a:t>است و در صورت ضرورت، در چارچوب قوانین مربوط انجام خواهد گرفت.</a:t>
            </a:r>
            <a:endParaRPr lang="en-US" sz="2800" dirty="0"/>
          </a:p>
        </p:txBody>
      </p:sp>
    </p:spTree>
    <p:extLst>
      <p:ext uri="{BB962C8B-B14F-4D97-AF65-F5344CB8AC3E}">
        <p14:creationId xmlns:p14="http://schemas.microsoft.com/office/powerpoint/2010/main" xmlns="" val="30032386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6- دستگاه های اجرایی </a:t>
            </a:r>
            <a:r>
              <a:rPr lang="fa-IR" sz="3200" dirty="0">
                <a:solidFill>
                  <a:srgbClr val="FF0000"/>
                </a:solidFill>
              </a:rPr>
              <a:t>مجاز به استفاده از نظارت های الکترونیکی مغایر با حریم شخصی افراد نیستند مگر آنکه بر مبنای دلایل قوی، احتمال ارتکاب فعالیت های مجرمانه در محیط کار از قبیل سرقت، تخریب اموال یا سوء استفاده از اموال محل کار وجود داشته، یا این امر برای تأمین امنیت و بهداشت محل کار یا کارکنان ضروری باشد</a:t>
            </a:r>
            <a:r>
              <a:rPr lang="fa-IR" sz="3200" dirty="0"/>
              <a:t>.</a:t>
            </a:r>
            <a:endParaRPr lang="en-US" sz="3200" dirty="0"/>
          </a:p>
          <a:p>
            <a:pPr algn="r" rtl="1"/>
            <a:endParaRPr lang="en-US" dirty="0"/>
          </a:p>
        </p:txBody>
      </p:sp>
    </p:spTree>
    <p:extLst>
      <p:ext uri="{BB962C8B-B14F-4D97-AF65-F5344CB8AC3E}">
        <p14:creationId xmlns:p14="http://schemas.microsoft.com/office/powerpoint/2010/main" xmlns="" val="24750250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000" dirty="0" smtClean="0">
                <a:cs typeface="2  Davat" panose="00000400000000000000" pitchFamily="2" charset="-78"/>
              </a:rPr>
              <a:t>ضمانت اجرای بخشنامه</a:t>
            </a:r>
          </a:p>
          <a:p>
            <a:pPr algn="ctr"/>
            <a:r>
              <a:rPr lang="fa-IR" sz="4000" dirty="0" smtClean="0">
                <a:cs typeface="2  Davat" panose="00000400000000000000" pitchFamily="2" charset="-78"/>
              </a:rPr>
              <a:t>توصیه ای است اخلاقی </a:t>
            </a:r>
          </a:p>
          <a:p>
            <a:pPr algn="ctr"/>
            <a:r>
              <a:rPr lang="fa-IR" sz="4000" dirty="0" smtClean="0">
                <a:cs typeface="2  Davat" panose="00000400000000000000" pitchFamily="2" charset="-78"/>
              </a:rPr>
              <a:t>یا </a:t>
            </a:r>
          </a:p>
          <a:p>
            <a:pPr algn="ctr"/>
            <a:r>
              <a:rPr lang="fa-IR" sz="4000" dirty="0" smtClean="0">
                <a:cs typeface="2  Davat" panose="00000400000000000000" pitchFamily="2" charset="-78"/>
              </a:rPr>
              <a:t>قاعده ای است حقوقی؟</a:t>
            </a:r>
            <a:endParaRPr lang="en-US" sz="4000" dirty="0">
              <a:cs typeface="2  Davat" panose="00000400000000000000" pitchFamily="2" charset="-78"/>
            </a:endParaRPr>
          </a:p>
        </p:txBody>
      </p:sp>
    </p:spTree>
    <p:extLst>
      <p:ext uri="{BB962C8B-B14F-4D97-AF65-F5344CB8AC3E}">
        <p14:creationId xmlns:p14="http://schemas.microsoft.com/office/powerpoint/2010/main" xmlns="" val="403495329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3200" dirty="0"/>
              <a:t>7- در صورت ضرورت برای </a:t>
            </a:r>
            <a:r>
              <a:rPr lang="fa-IR" sz="3200" dirty="0">
                <a:solidFill>
                  <a:srgbClr val="FF0000"/>
                </a:solidFill>
              </a:rPr>
              <a:t>اِعمال نظارت الکترونیکی و نصب دوربین، دستگاه اجرایی باید مراتب را با هشدار مکتوب و استفاده از علایم قابل رؤیت، به اطلاعات مردم و مراجعین برساند</a:t>
            </a:r>
            <a:r>
              <a:rPr lang="fa-IR" sz="3200" dirty="0"/>
              <a:t>.</a:t>
            </a:r>
            <a:endParaRPr lang="en-US" sz="3200" dirty="0"/>
          </a:p>
        </p:txBody>
      </p:sp>
    </p:spTree>
    <p:extLst>
      <p:ext uri="{BB962C8B-B14F-4D97-AF65-F5344CB8AC3E}">
        <p14:creationId xmlns:p14="http://schemas.microsoft.com/office/powerpoint/2010/main" xmlns="" val="385042649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b="1" dirty="0"/>
              <a:t>ماده 8- حق آگاهی به موقع از تصمیمات و فرآیندهای اداری و دسترسی به اطلاعات مورد نیاز</a:t>
            </a:r>
            <a:endParaRPr lang="en-US" sz="3200" dirty="0"/>
          </a:p>
          <a:p>
            <a:pPr algn="r" rtl="1"/>
            <a:endParaRPr lang="en-US" dirty="0"/>
          </a:p>
        </p:txBody>
      </p:sp>
    </p:spTree>
    <p:extLst>
      <p:ext uri="{BB962C8B-B14F-4D97-AF65-F5344CB8AC3E}">
        <p14:creationId xmlns:p14="http://schemas.microsoft.com/office/powerpoint/2010/main" xmlns="" val="81674995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1- مردم حق دارند بر اساس اطلاعاتی که دستگاه های اجرایی در دسترس قرار می دهند یا منتشر می کنند، برنامه های خود را تنظیم کنند. </a:t>
            </a:r>
            <a:r>
              <a:rPr lang="fa-IR" sz="3200" dirty="0">
                <a:solidFill>
                  <a:srgbClr val="FF0000"/>
                </a:solidFill>
              </a:rPr>
              <a:t>چنانچه دستگاهی بر خلاف اطلاعاتی که قبلاً اعلام کرده و آن اطلاعات، مبنای تصمیمات و اقدامات مردم قرار گرفته عمل نماید،</a:t>
            </a:r>
            <a:r>
              <a:rPr lang="fa-IR" sz="3200" dirty="0"/>
              <a:t> باید پاسخگو باشد.</a:t>
            </a:r>
            <a:endParaRPr lang="en-US" sz="3200" dirty="0"/>
          </a:p>
          <a:p>
            <a:pPr algn="r" rtl="1"/>
            <a:endParaRPr lang="en-US" dirty="0"/>
          </a:p>
        </p:txBody>
      </p:sp>
    </p:spTree>
    <p:extLst>
      <p:ext uri="{BB962C8B-B14F-4D97-AF65-F5344CB8AC3E}">
        <p14:creationId xmlns:p14="http://schemas.microsoft.com/office/powerpoint/2010/main" xmlns="" val="131638510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2- در راستای تحقق نظارت واقعی مردم، دستگاه های اجرایی باید به طور </a:t>
            </a:r>
            <a:r>
              <a:rPr lang="fa-IR" sz="3200" dirty="0">
                <a:solidFill>
                  <a:srgbClr val="FF0000"/>
                </a:solidFill>
              </a:rPr>
              <a:t>سالانه، گزارش عملکرد </a:t>
            </a:r>
            <a:r>
              <a:rPr lang="fa-IR" sz="3200" dirty="0"/>
              <a:t>خود را در دسترس عموم قرار دهند.</a:t>
            </a:r>
            <a:endParaRPr lang="en-US" sz="3200" dirty="0"/>
          </a:p>
          <a:p>
            <a:pPr algn="r" rtl="1"/>
            <a:endParaRPr lang="en-US" dirty="0"/>
          </a:p>
        </p:txBody>
      </p:sp>
    </p:spTree>
    <p:extLst>
      <p:ext uri="{BB962C8B-B14F-4D97-AF65-F5344CB8AC3E}">
        <p14:creationId xmlns:p14="http://schemas.microsoft.com/office/powerpoint/2010/main" xmlns="" val="84773510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3- با رعایت قانون انتشار و دسترسی آزاد به اطلاعات مصوب سال 1388 و آیین نامه های اجرایی آن و سایر قوانین و مقرراتی که حق دسترسی افراد به اطلاعات موجود در دستگاه های اجرایی را تصریح کرده اند، </a:t>
            </a:r>
            <a:r>
              <a:rPr lang="fa-IR" sz="2400" dirty="0">
                <a:solidFill>
                  <a:srgbClr val="FF0000"/>
                </a:solidFill>
              </a:rPr>
              <a:t>دستگاه های اجرایی موظفند اطلاعات درخواستی مردم را در دسترس آنها قرار دهند.</a:t>
            </a:r>
            <a:endParaRPr lang="en-US" sz="2400" dirty="0">
              <a:solidFill>
                <a:srgbClr val="FF0000"/>
              </a:solidFill>
            </a:endParaRPr>
          </a:p>
          <a:p>
            <a:pPr algn="r" rtl="1"/>
            <a:endParaRPr lang="en-US" dirty="0"/>
          </a:p>
        </p:txBody>
      </p:sp>
    </p:spTree>
    <p:extLst>
      <p:ext uri="{BB962C8B-B14F-4D97-AF65-F5344CB8AC3E}">
        <p14:creationId xmlns:p14="http://schemas.microsoft.com/office/powerpoint/2010/main" xmlns="" val="18054458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4- به موجب ماده (10) قانون انتشار و دسترسی آزاد به اطلاعات، هر دستگاه اجرایی باید </a:t>
            </a:r>
            <a:r>
              <a:rPr lang="fa-IR" sz="2800" dirty="0">
                <a:solidFill>
                  <a:srgbClr val="FF0000"/>
                </a:solidFill>
              </a:rPr>
              <a:t>راهنمای دسترسی مردم به اطلاعات خود مشتمل بر انواع و اشکال اطلاعات موجود در آن مؤسسه و نیز نحوه دسترسی به آنها را در سامانه اطلاع رسانی خود منتشر کرده </a:t>
            </a:r>
            <a:r>
              <a:rPr lang="fa-IR" sz="2800" dirty="0"/>
              <a:t>و به صورت مکتوب نیز در اختیار متقاضیان قرار دهد.</a:t>
            </a:r>
            <a:endParaRPr lang="en-US" sz="2800" dirty="0"/>
          </a:p>
          <a:p>
            <a:pPr algn="r" rtl="1"/>
            <a:endParaRPr lang="en-US" dirty="0"/>
          </a:p>
        </p:txBody>
      </p:sp>
    </p:spTree>
    <p:extLst>
      <p:ext uri="{BB962C8B-B14F-4D97-AF65-F5344CB8AC3E}">
        <p14:creationId xmlns:p14="http://schemas.microsoft.com/office/powerpoint/2010/main" xmlns="" val="418128589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5- برای آشنا نمودن مردم با حقوق خود و فرآیندهای اداری، دستگاه های اجرایی باید </a:t>
            </a:r>
            <a:r>
              <a:rPr lang="fa-IR" sz="2800" dirty="0">
                <a:solidFill>
                  <a:srgbClr val="FF0000"/>
                </a:solidFill>
              </a:rPr>
              <a:t>به آموزش همگانی از طریق وسایل ارتباط جمعی اقدام</a:t>
            </a:r>
            <a:r>
              <a:rPr lang="fa-IR" sz="2800" dirty="0"/>
              <a:t>، تا مردم ضمن آشنایی با حقوق و تکالیف خود در تعامل با آن سازمان، انتظارات خود را تنظیم نمایند.</a:t>
            </a:r>
            <a:endParaRPr lang="en-US" sz="2800" dirty="0"/>
          </a:p>
          <a:p>
            <a:pPr algn="r" rtl="1"/>
            <a:endParaRPr lang="en-US" dirty="0"/>
          </a:p>
        </p:txBody>
      </p:sp>
    </p:spTree>
    <p:extLst>
      <p:ext uri="{BB962C8B-B14F-4D97-AF65-F5344CB8AC3E}">
        <p14:creationId xmlns:p14="http://schemas.microsoft.com/office/powerpoint/2010/main" xmlns="" val="37724873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400" dirty="0"/>
              <a:t>6- اطلاعات مورد نیاز مردم می بایست از طرق مختلف نظیر موارد ذیل در اختیار آنها قرار داده شوند:</a:t>
            </a:r>
            <a:endParaRPr lang="en-US" sz="2400" dirty="0"/>
          </a:p>
          <a:p>
            <a:pPr algn="just" rtl="1"/>
            <a:r>
              <a:rPr lang="fa-IR" sz="2400" dirty="0"/>
              <a:t>الف- نصب </a:t>
            </a:r>
            <a:r>
              <a:rPr lang="fa-IR" sz="2400" dirty="0">
                <a:solidFill>
                  <a:srgbClr val="FF0000"/>
                </a:solidFill>
              </a:rPr>
              <a:t>تابلو راهنما </a:t>
            </a:r>
            <a:r>
              <a:rPr lang="fa-IR" sz="2400" dirty="0"/>
              <a:t>در مبادی ورودی و معرض دید مراجعین و نیز تارنما (سایت) و درگاه (پرتال) اینترنتی.</a:t>
            </a:r>
            <a:endParaRPr lang="en-US" sz="2400" dirty="0"/>
          </a:p>
          <a:p>
            <a:pPr algn="just" rtl="1"/>
            <a:r>
              <a:rPr lang="fa-IR" sz="2400" dirty="0"/>
              <a:t>ب- </a:t>
            </a:r>
            <a:r>
              <a:rPr lang="fa-IR" sz="2400" dirty="0">
                <a:solidFill>
                  <a:srgbClr val="FF0000"/>
                </a:solidFill>
              </a:rPr>
              <a:t>تهیه و توزیع بروشور و کتاب مراجعین</a:t>
            </a:r>
            <a:endParaRPr lang="en-US" sz="2400" dirty="0">
              <a:solidFill>
                <a:srgbClr val="FF0000"/>
              </a:solidFill>
            </a:endParaRPr>
          </a:p>
          <a:p>
            <a:pPr algn="just" rtl="1"/>
            <a:r>
              <a:rPr lang="fa-IR" sz="2400" dirty="0"/>
              <a:t>ج- راه اندازی </a:t>
            </a:r>
            <a:r>
              <a:rPr lang="fa-IR" sz="2400" dirty="0">
                <a:solidFill>
                  <a:srgbClr val="FF0000"/>
                </a:solidFill>
              </a:rPr>
              <a:t>خط تلفن گویا</a:t>
            </a:r>
            <a:r>
              <a:rPr lang="fa-IR" sz="2400" dirty="0"/>
              <a:t>.</a:t>
            </a:r>
            <a:endParaRPr lang="en-US" sz="2400" dirty="0"/>
          </a:p>
          <a:p>
            <a:pPr algn="just" rtl="1"/>
            <a:r>
              <a:rPr lang="fa-IR" sz="2400" dirty="0"/>
              <a:t>د- </a:t>
            </a:r>
            <a:r>
              <a:rPr lang="fa-IR" sz="2400" dirty="0">
                <a:solidFill>
                  <a:srgbClr val="FF0000"/>
                </a:solidFill>
              </a:rPr>
              <a:t>نصب نام، پست سازمانی و رئوس وظایف متصدیان </a:t>
            </a:r>
            <a:r>
              <a:rPr lang="fa-IR" sz="2400" dirty="0"/>
              <a:t>انجام کار در محل استقرار آنان.</a:t>
            </a:r>
            <a:endParaRPr lang="en-US" sz="2400" dirty="0"/>
          </a:p>
        </p:txBody>
      </p:sp>
    </p:spTree>
    <p:extLst>
      <p:ext uri="{BB962C8B-B14F-4D97-AF65-F5344CB8AC3E}">
        <p14:creationId xmlns:p14="http://schemas.microsoft.com/office/powerpoint/2010/main" xmlns="" val="7158427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rtl="1"/>
            <a:r>
              <a:rPr lang="fa-IR" sz="2400" dirty="0"/>
              <a:t>7- دستگاه های اجرایی باید در ابلاغ تصمیمات خود به مراجعین، ضمن نکات زیر، نسخه ای از تصمیم اتخاذ شده را به ذینفع تحویل نمایند.</a:t>
            </a:r>
            <a:endParaRPr lang="en-US" sz="2400" dirty="0"/>
          </a:p>
          <a:p>
            <a:pPr algn="just" rtl="1"/>
            <a:r>
              <a:rPr lang="fa-IR" sz="2400" dirty="0"/>
              <a:t>الف- تاریخ و شماره تصمیم.</a:t>
            </a:r>
            <a:endParaRPr lang="en-US" sz="2400" dirty="0"/>
          </a:p>
          <a:p>
            <a:pPr algn="just" rtl="1"/>
            <a:r>
              <a:rPr lang="fa-IR" sz="2400" dirty="0"/>
              <a:t>ب- مشخصات متقاضی.</a:t>
            </a:r>
            <a:endParaRPr lang="en-US" sz="2400" dirty="0"/>
          </a:p>
          <a:p>
            <a:pPr algn="just" rtl="1"/>
            <a:r>
              <a:rPr lang="fa-IR" sz="2400" dirty="0"/>
              <a:t>ج- مستندات قانونی و استدلال های منجر به تصمیم شده.</a:t>
            </a:r>
            <a:endParaRPr lang="en-US" sz="2400" dirty="0"/>
          </a:p>
          <a:p>
            <a:pPr algn="just" rtl="1"/>
            <a:r>
              <a:rPr lang="fa-IR" sz="2400" dirty="0"/>
              <a:t>د- مفاد اصلی تصمیم.</a:t>
            </a:r>
            <a:endParaRPr lang="en-US" sz="2400" dirty="0"/>
          </a:p>
          <a:p>
            <a:pPr algn="just" rtl="1"/>
            <a:r>
              <a:rPr lang="fa-IR" sz="2400" dirty="0"/>
              <a:t>هـ- اعلام مرجع و مهلت اعتراض به تصمیم.</a:t>
            </a:r>
            <a:endParaRPr lang="en-US" sz="2400" dirty="0"/>
          </a:p>
          <a:p>
            <a:pPr algn="just" rtl="1"/>
            <a:r>
              <a:rPr lang="fa-IR" sz="2400" dirty="0"/>
              <a:t>و- نام و سمت صادر کننده ابلاغیه.</a:t>
            </a:r>
            <a:endParaRPr lang="en-US" sz="2400" dirty="0"/>
          </a:p>
          <a:p>
            <a:pPr algn="just" rtl="1"/>
            <a:endParaRPr lang="en-US" dirty="0"/>
          </a:p>
        </p:txBody>
      </p:sp>
    </p:spTree>
    <p:extLst>
      <p:ext uri="{BB962C8B-B14F-4D97-AF65-F5344CB8AC3E}">
        <p14:creationId xmlns:p14="http://schemas.microsoft.com/office/powerpoint/2010/main" xmlns="" val="255852388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8- دستگاه های اجرایی مکلفند فرآیند انجام کار مراجعین را به صورت مرحله به مرحله، </a:t>
            </a:r>
            <a:r>
              <a:rPr lang="fa-IR" sz="3200" dirty="0">
                <a:solidFill>
                  <a:srgbClr val="FF0000"/>
                </a:solidFill>
              </a:rPr>
              <a:t>از طریق مقتضی نظیر ارسال پیامک</a:t>
            </a:r>
            <a:r>
              <a:rPr lang="fa-IR" sz="3200" dirty="0"/>
              <a:t> به اطلاع آنها برسانند.</a:t>
            </a:r>
            <a:endParaRPr lang="en-US" sz="3200" dirty="0"/>
          </a:p>
          <a:p>
            <a:pPr algn="just" rtl="1"/>
            <a:endParaRPr lang="en-US" dirty="0"/>
          </a:p>
        </p:txBody>
      </p:sp>
    </p:spTree>
    <p:extLst>
      <p:ext uri="{BB962C8B-B14F-4D97-AF65-F5344CB8AC3E}">
        <p14:creationId xmlns:p14="http://schemas.microsoft.com/office/powerpoint/2010/main" xmlns="" val="119121656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fa-IR" sz="4800" dirty="0" smtClean="0">
                <a:cs typeface="2  Davat" panose="00000400000000000000" pitchFamily="2" charset="-78"/>
              </a:rPr>
              <a:t>ارباب رجوع یا شهروند</a:t>
            </a:r>
          </a:p>
          <a:p>
            <a:pPr algn="ctr"/>
            <a:r>
              <a:rPr lang="fa-IR" sz="4800" dirty="0" smtClean="0">
                <a:cs typeface="2  Davat" panose="00000400000000000000" pitchFamily="2" charset="-78"/>
              </a:rPr>
              <a:t>من کارمند ارباب رجوع هستم یا مستخدم </a:t>
            </a:r>
            <a:endParaRPr lang="en-US" sz="4800" dirty="0">
              <a:cs typeface="2  Davat" panose="00000400000000000000" pitchFamily="2" charset="-78"/>
            </a:endParaRPr>
          </a:p>
        </p:txBody>
      </p:sp>
    </p:spTree>
    <p:extLst>
      <p:ext uri="{BB962C8B-B14F-4D97-AF65-F5344CB8AC3E}">
        <p14:creationId xmlns:p14="http://schemas.microsoft.com/office/powerpoint/2010/main" xmlns="" val="399062184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3600" dirty="0"/>
              <a:t>9- دستگاه های اجرایی مکلفند اطلاعات راجع به نحوه استفاده مردم از </a:t>
            </a:r>
            <a:r>
              <a:rPr lang="fa-IR" sz="3600" dirty="0">
                <a:solidFill>
                  <a:srgbClr val="FF0000"/>
                </a:solidFill>
              </a:rPr>
              <a:t>خدمات و فرآیندهای اداری، نحوه مشارکت در آنها و نحوه اعتراض به تصمیمات و اقدامات خود را در اختیار عموم قرار دهند به نحوی که امکان تصمیم گیری آگاهانه</a:t>
            </a:r>
            <a:r>
              <a:rPr lang="fa-IR" sz="3600" dirty="0"/>
              <a:t> را برای آنها فراهم کنند.</a:t>
            </a:r>
            <a:endParaRPr lang="en-US" sz="3600" dirty="0"/>
          </a:p>
        </p:txBody>
      </p:sp>
    </p:spTree>
    <p:extLst>
      <p:ext uri="{BB962C8B-B14F-4D97-AF65-F5344CB8AC3E}">
        <p14:creationId xmlns:p14="http://schemas.microsoft.com/office/powerpoint/2010/main" xmlns="" val="342158433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10- دستگاه های اجرایی باید متناسب به مراجعات، به منظور</a:t>
            </a:r>
            <a:r>
              <a:rPr lang="fa-IR" sz="3200" dirty="0">
                <a:solidFill>
                  <a:srgbClr val="FF0000"/>
                </a:solidFill>
              </a:rPr>
              <a:t> بهبود مستمر نظام ارائه خدمت و افزایش رضایتمندی مراجعان، به طرق مناسب اطلاع رسانی نموده و حسب میزان اهمیتی که اطلاع مردم از فعالیت های آنها دارد</a:t>
            </a:r>
            <a:r>
              <a:rPr lang="fa-IR" sz="3200" dirty="0"/>
              <a:t>، جلسات پرسش و پاسخ با اصحاب رسانه برگزار کنند.</a:t>
            </a:r>
            <a:endParaRPr lang="en-US" sz="3200" dirty="0"/>
          </a:p>
          <a:p>
            <a:pPr algn="just" rtl="1"/>
            <a:endParaRPr lang="en-US" dirty="0"/>
          </a:p>
        </p:txBody>
      </p:sp>
    </p:spTree>
    <p:extLst>
      <p:ext uri="{BB962C8B-B14F-4D97-AF65-F5344CB8AC3E}">
        <p14:creationId xmlns:p14="http://schemas.microsoft.com/office/powerpoint/2010/main" xmlns="" val="195792650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11939" y="2133600"/>
            <a:ext cx="8915400" cy="3777622"/>
          </a:xfrm>
        </p:spPr>
        <p:txBody>
          <a:bodyPr/>
          <a:lstStyle/>
          <a:p>
            <a:pPr algn="just" rtl="1"/>
            <a:r>
              <a:rPr lang="fa-IR" sz="2800" dirty="0"/>
              <a:t>11- در جلسات پرسش و پاسخی که از سوی سخنگوی دستگاه اجرایی یا روابط عمومی دستگاه برگزار می شود، نباید </a:t>
            </a:r>
            <a:r>
              <a:rPr lang="fa-IR" sz="2800" dirty="0">
                <a:solidFill>
                  <a:srgbClr val="FF0000"/>
                </a:solidFill>
              </a:rPr>
              <a:t>تبعیضی از حیث دعوت، شرکت، طرح پرسش، ارائه پاسخ و سایر موارد، علیه رسانه های منتقد </a:t>
            </a:r>
            <a:r>
              <a:rPr lang="fa-IR" sz="2800" dirty="0"/>
              <a:t>صورت گیرد</a:t>
            </a:r>
            <a:r>
              <a:rPr lang="fa-IR" dirty="0"/>
              <a:t>.</a:t>
            </a:r>
            <a:endParaRPr lang="en-US" dirty="0"/>
          </a:p>
        </p:txBody>
      </p:sp>
    </p:spTree>
    <p:extLst>
      <p:ext uri="{BB962C8B-B14F-4D97-AF65-F5344CB8AC3E}">
        <p14:creationId xmlns:p14="http://schemas.microsoft.com/office/powerpoint/2010/main" xmlns="" val="191000614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89212" y="1068946"/>
            <a:ext cx="8915400" cy="4842276"/>
          </a:xfrm>
        </p:spPr>
        <p:txBody>
          <a:bodyPr>
            <a:normAutofit/>
          </a:bodyPr>
          <a:lstStyle/>
          <a:p>
            <a:pPr algn="just" rtl="1"/>
            <a:r>
              <a:rPr lang="fa-IR" dirty="0"/>
              <a:t>12- دستگاه های اجرایی باید در فعالیت های اطلاع رسانی خود نکات زیر را مورد توجه قرار دهند:</a:t>
            </a:r>
            <a:endParaRPr lang="en-US" dirty="0"/>
          </a:p>
          <a:p>
            <a:pPr algn="just" rtl="1"/>
            <a:r>
              <a:rPr lang="fa-IR" dirty="0"/>
              <a:t>الف- </a:t>
            </a:r>
            <a:r>
              <a:rPr lang="fa-IR" dirty="0">
                <a:solidFill>
                  <a:srgbClr val="FF0000"/>
                </a:solidFill>
              </a:rPr>
              <a:t>مفید بودن اطلاعات قابل دسترسی یا ارائه شده</a:t>
            </a:r>
            <a:r>
              <a:rPr lang="fa-IR" dirty="0"/>
              <a:t>؛ یعنی اطلاعاتی که علم به آنها، توان تشخیص و قضاوت و آگاهی افراد را افزایش می دهد.</a:t>
            </a:r>
            <a:endParaRPr lang="en-US" dirty="0"/>
          </a:p>
          <a:p>
            <a:pPr algn="just" rtl="1"/>
            <a:r>
              <a:rPr lang="fa-IR" dirty="0"/>
              <a:t>ب- </a:t>
            </a:r>
            <a:r>
              <a:rPr lang="fa-IR" dirty="0">
                <a:solidFill>
                  <a:srgbClr val="92D050"/>
                </a:solidFill>
              </a:rPr>
              <a:t>درست بودن اطلاعات ارائه شده؛ </a:t>
            </a:r>
            <a:r>
              <a:rPr lang="fa-IR" dirty="0"/>
              <a:t>بدین معنا که هم اسناد و مدارک و ابزارهای حاوی اطلاعات باید واقعی و صحیح بوده و هم مفاد و مندرجات آنها عاری از خدشه باشد.</a:t>
            </a:r>
            <a:endParaRPr lang="en-US" dirty="0"/>
          </a:p>
          <a:p>
            <a:pPr algn="just" rtl="1"/>
            <a:r>
              <a:rPr lang="fa-IR" dirty="0"/>
              <a:t>ج- </a:t>
            </a:r>
            <a:r>
              <a:rPr lang="fa-IR" dirty="0">
                <a:solidFill>
                  <a:srgbClr val="00B0F0"/>
                </a:solidFill>
              </a:rPr>
              <a:t>به روز بودن اطلاعات قابل دسترس یا ارائه شده</a:t>
            </a:r>
            <a:r>
              <a:rPr lang="fa-IR" dirty="0"/>
              <a:t>؛ یعنی اطلاعات باید حاوی آخرین تحولات، مصوبات، اصلاحیه ها و تفسیرها باشد.</a:t>
            </a:r>
            <a:endParaRPr lang="en-US" dirty="0"/>
          </a:p>
          <a:p>
            <a:pPr algn="just" rtl="1"/>
            <a:r>
              <a:rPr lang="fa-IR" dirty="0"/>
              <a:t>د- </a:t>
            </a:r>
            <a:r>
              <a:rPr lang="fa-IR" dirty="0">
                <a:solidFill>
                  <a:srgbClr val="002060"/>
                </a:solidFill>
              </a:rPr>
              <a:t>به موقع بودن اطلاع رسانی؛ </a:t>
            </a:r>
            <a:r>
              <a:rPr lang="fa-IR" dirty="0"/>
              <a:t>یعنی اطلاعات باید در زمانی که نیاز به آن وجود دارد ارائه شود به نحوی که مخاطبان، فرصت معقول برای واکنش و تصمیم گیری پس از آگاه شدن از آن را داشته باشند.</a:t>
            </a:r>
            <a:endParaRPr lang="en-US" dirty="0"/>
          </a:p>
          <a:p>
            <a:pPr algn="just" rtl="1"/>
            <a:r>
              <a:rPr lang="fa-IR" dirty="0"/>
              <a:t>هـ- </a:t>
            </a:r>
            <a:r>
              <a:rPr lang="fa-IR" dirty="0">
                <a:solidFill>
                  <a:srgbClr val="0070C0"/>
                </a:solidFill>
              </a:rPr>
              <a:t>کامل بودن اطلاع رسانی؛ </a:t>
            </a:r>
            <a:r>
              <a:rPr lang="fa-IR" dirty="0"/>
              <a:t>یعنی تمام اطلاعاتی که واکنش یا اقدام یا تصمیم مخاطبان به آنها منوط است، نظیر زمان، مکان، اسناد و ادله، هزینه و مدارک هویتی لازم ، به صورت یکجا اعلام شوند.</a:t>
            </a:r>
            <a:endParaRPr lang="en-US" dirty="0"/>
          </a:p>
        </p:txBody>
      </p:sp>
    </p:spTree>
    <p:extLst>
      <p:ext uri="{BB962C8B-B14F-4D97-AF65-F5344CB8AC3E}">
        <p14:creationId xmlns:p14="http://schemas.microsoft.com/office/powerpoint/2010/main" xmlns="" val="56971810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ماده 9- حق اظهارنظر آزاد و ارائه پیشنهاد در مورد تصمیمات و فرآیندهای اداری</a:t>
            </a:r>
            <a:endParaRPr lang="en-US" dirty="0"/>
          </a:p>
          <a:p>
            <a:pPr algn="r" rtl="1"/>
            <a:endParaRPr lang="en-US" dirty="0"/>
          </a:p>
        </p:txBody>
      </p:sp>
    </p:spTree>
    <p:extLst>
      <p:ext uri="{BB962C8B-B14F-4D97-AF65-F5344CB8AC3E}">
        <p14:creationId xmlns:p14="http://schemas.microsoft.com/office/powerpoint/2010/main" xmlns="" val="395458277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400" dirty="0"/>
              <a:t>1- هر فردی حق دارد در صورت </a:t>
            </a:r>
            <a:r>
              <a:rPr lang="fa-IR" sz="2400" dirty="0">
                <a:solidFill>
                  <a:srgbClr val="FFC000"/>
                </a:solidFill>
              </a:rPr>
              <a:t>مشاهده یا اطلاع از تخلفات اداری و نقض قوانین و مقررات در هر یک از دستگاه های اجرایی، موارد مشاهده یا اطلاع خود را به مراجع نظارتی درون سازمانی و برون سازمانی </a:t>
            </a:r>
            <a:r>
              <a:rPr lang="fa-IR" sz="2400" dirty="0"/>
              <a:t>گزارش کند.</a:t>
            </a:r>
            <a:endParaRPr lang="en-US" sz="2400" dirty="0"/>
          </a:p>
        </p:txBody>
      </p:sp>
    </p:spTree>
    <p:extLst>
      <p:ext uri="{BB962C8B-B14F-4D97-AF65-F5344CB8AC3E}">
        <p14:creationId xmlns:p14="http://schemas.microsoft.com/office/powerpoint/2010/main" xmlns="" val="34708358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2- شهروندان حق دارند تا سیاست ها، فرآیندها ، تصمیمات و اقدامات دستگاه های اجرایی را </a:t>
            </a:r>
            <a:r>
              <a:rPr lang="fa-IR" sz="2400" dirty="0">
                <a:solidFill>
                  <a:srgbClr val="0070C0"/>
                </a:solidFill>
              </a:rPr>
              <a:t>نقد نموده و نظر انتقادی </a:t>
            </a:r>
            <a:r>
              <a:rPr lang="fa-IR" sz="2400" dirty="0"/>
              <a:t>خود را در چارچوب مقررات ابراز کنند.</a:t>
            </a:r>
            <a:endParaRPr lang="en-US" sz="2400" dirty="0"/>
          </a:p>
          <a:p>
            <a:pPr algn="r" rtl="1"/>
            <a:endParaRPr lang="en-US" dirty="0"/>
          </a:p>
        </p:txBody>
      </p:sp>
    </p:spTree>
    <p:extLst>
      <p:ext uri="{BB962C8B-B14F-4D97-AF65-F5344CB8AC3E}">
        <p14:creationId xmlns:p14="http://schemas.microsoft.com/office/powerpoint/2010/main" xmlns="" val="111792914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3- دستگاه های جرایی به ازادی بیان نظرهای شخصی، ارزیابی های انتقادی و پیشنهادهای اصلاحی مراجعین و رسانه ها احترام گذاشته و </a:t>
            </a:r>
            <a:r>
              <a:rPr lang="fa-IR" sz="3200" dirty="0">
                <a:solidFill>
                  <a:srgbClr val="FF0000"/>
                </a:solidFill>
              </a:rPr>
              <a:t>فضای تحمل نظرات مخالف را در درون خود نهادینه </a:t>
            </a:r>
            <a:r>
              <a:rPr lang="fa-IR" sz="3200" dirty="0"/>
              <a:t>کنند.</a:t>
            </a:r>
            <a:endParaRPr lang="en-US" sz="3200" dirty="0"/>
          </a:p>
          <a:p>
            <a:pPr algn="r" rtl="1"/>
            <a:endParaRPr lang="en-US" dirty="0"/>
          </a:p>
        </p:txBody>
      </p:sp>
    </p:spTree>
    <p:extLst>
      <p:ext uri="{BB962C8B-B14F-4D97-AF65-F5344CB8AC3E}">
        <p14:creationId xmlns:p14="http://schemas.microsoft.com/office/powerpoint/2010/main" xmlns="" val="217555285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4- دستگاه های اجرایی باید از نصب هر گونه آگهی در محیط های اداری که مراجعین را از بیان </a:t>
            </a:r>
            <a:r>
              <a:rPr lang="fa-IR" sz="2800" dirty="0">
                <a:solidFill>
                  <a:srgbClr val="FF0000"/>
                </a:solidFill>
              </a:rPr>
              <a:t>نظر انتقادی منع </a:t>
            </a:r>
            <a:r>
              <a:rPr lang="fa-IR" sz="2800" dirty="0"/>
              <a:t>کرده یا بترساند، اجتناب کنند.</a:t>
            </a:r>
            <a:endParaRPr lang="en-US" sz="2800" dirty="0"/>
          </a:p>
          <a:p>
            <a:pPr algn="r" rtl="1"/>
            <a:endParaRPr lang="en-US" dirty="0"/>
          </a:p>
        </p:txBody>
      </p:sp>
    </p:spTree>
    <p:extLst>
      <p:ext uri="{BB962C8B-B14F-4D97-AF65-F5344CB8AC3E}">
        <p14:creationId xmlns:p14="http://schemas.microsoft.com/office/powerpoint/2010/main" xmlns="" val="118300159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5- دستگاه های اجرایی موظفند هنگام ورود مراجعین </a:t>
            </a:r>
            <a:r>
              <a:rPr lang="fa-IR" sz="2800" dirty="0">
                <a:solidFill>
                  <a:srgbClr val="FF0000"/>
                </a:solidFill>
              </a:rPr>
              <a:t>برگه نظرسنجی</a:t>
            </a:r>
            <a:r>
              <a:rPr lang="fa-IR" sz="2800" dirty="0"/>
              <a:t> (به صورت فیزیکی یا الکترونیکی) در اختیار آنها قرار دهند و نظر ایشان را در خصوص </a:t>
            </a:r>
            <a:r>
              <a:rPr lang="fa-IR" sz="2800" dirty="0">
                <a:solidFill>
                  <a:srgbClr val="FF0000"/>
                </a:solidFill>
              </a:rPr>
              <a:t>نحوه گردش کار، تطبیق یا عدم تطبیق آن با اطلاعات اعلام شده قبلی و رفتار متصدیان انجام کار</a:t>
            </a:r>
            <a:r>
              <a:rPr lang="fa-IR" sz="2800" dirty="0"/>
              <a:t> جویا شوند و نتایج آن را به طور منظر در اصلاح فرایندها و تشویق و تنبیه کارکنان خود مورد استفاده قرار دهند.</a:t>
            </a:r>
            <a:endParaRPr lang="en-US" sz="2800" dirty="0"/>
          </a:p>
          <a:p>
            <a:pPr algn="r" rtl="1"/>
            <a:endParaRPr lang="en-US" dirty="0"/>
          </a:p>
        </p:txBody>
      </p:sp>
    </p:spTree>
    <p:extLst>
      <p:ext uri="{BB962C8B-B14F-4D97-AF65-F5344CB8AC3E}">
        <p14:creationId xmlns:p14="http://schemas.microsoft.com/office/powerpoint/2010/main" xmlns="" val="1313605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مشتمل بر 5 فصل و 19 ماده</a:t>
            </a:r>
            <a:endParaRPr lang="en-US" dirty="0"/>
          </a:p>
        </p:txBody>
      </p:sp>
      <p:sp>
        <p:nvSpPr>
          <p:cNvPr id="3" name="Content Placeholder 2"/>
          <p:cNvSpPr>
            <a:spLocks noGrp="1"/>
          </p:cNvSpPr>
          <p:nvPr>
            <p:ph idx="1"/>
          </p:nvPr>
        </p:nvSpPr>
        <p:spPr>
          <a:xfrm>
            <a:off x="1250576" y="2133600"/>
            <a:ext cx="10254036" cy="3777622"/>
          </a:xfrm>
        </p:spPr>
        <p:txBody>
          <a:bodyPr>
            <a:normAutofit/>
          </a:bodyPr>
          <a:lstStyle/>
          <a:p>
            <a:pPr algn="r" rtl="1"/>
            <a:r>
              <a:rPr lang="fa-IR" sz="2400" dirty="0" smtClean="0"/>
              <a:t>فصل اول :اصول و مبانی</a:t>
            </a:r>
          </a:p>
          <a:p>
            <a:pPr algn="r" rtl="1"/>
            <a:r>
              <a:rPr lang="fa-IR" sz="2400" dirty="0" smtClean="0"/>
              <a:t>فصل دوم :مصادیق حقوق شهروندی در نظام اداری </a:t>
            </a:r>
          </a:p>
          <a:p>
            <a:pPr algn="r" rtl="1"/>
            <a:r>
              <a:rPr lang="fa-IR" sz="2400" dirty="0" smtClean="0"/>
              <a:t>فصل سوم:تکالیف کارکنان و دستگاههای اجرایی نسبت به حقوق شهروندی در نظام اداری</a:t>
            </a:r>
          </a:p>
          <a:p>
            <a:pPr algn="r" rtl="1"/>
            <a:r>
              <a:rPr lang="fa-IR" sz="2400" dirty="0" smtClean="0"/>
              <a:t>فصل چهارم:انتظارات از شهروندان برای رعایت حقوق دیگر شهروندان در نظام اداری</a:t>
            </a:r>
          </a:p>
          <a:p>
            <a:pPr algn="r" rtl="1"/>
            <a:r>
              <a:rPr lang="fa-IR" sz="2400" dirty="0" smtClean="0"/>
              <a:t>فصل پنجم </a:t>
            </a:r>
            <a:r>
              <a:rPr lang="en-US" sz="2400" dirty="0" smtClean="0"/>
              <a:t>:</a:t>
            </a:r>
            <a:r>
              <a:rPr lang="fa-IR" sz="2400" dirty="0" smtClean="0"/>
              <a:t>سازو کار اجرایی حقوق شهروندی در نظام اداری</a:t>
            </a:r>
            <a:endParaRPr lang="en-US" sz="2400" dirty="0"/>
          </a:p>
        </p:txBody>
      </p:sp>
    </p:spTree>
    <p:extLst>
      <p:ext uri="{BB962C8B-B14F-4D97-AF65-F5344CB8AC3E}">
        <p14:creationId xmlns:p14="http://schemas.microsoft.com/office/powerpoint/2010/main" xmlns="" val="413245365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6- دستگاه های اجرایی می بایست حسب شرایط، نسبت به </a:t>
            </a:r>
            <a:r>
              <a:rPr lang="fa-IR" sz="2800" dirty="0">
                <a:solidFill>
                  <a:srgbClr val="FF0000"/>
                </a:solidFill>
              </a:rPr>
              <a:t>راه اندازی، استقرار و یا روزآمد کردن سیستم های ارتباط دوسویه نظیر صندوق پیشنهادها و انتقادها، پست صوتی و درگاه (پرتال) سازمانی</a:t>
            </a:r>
            <a:r>
              <a:rPr lang="fa-IR" sz="2800" dirty="0"/>
              <a:t>، به منظور ارائه شناسنامه خدمات و فعالیت ها و اخذ دیدگاه های مردم اقدام نمایند.</a:t>
            </a:r>
            <a:endParaRPr lang="en-US" sz="2800" dirty="0"/>
          </a:p>
          <a:p>
            <a:pPr algn="r" rtl="1"/>
            <a:endParaRPr lang="en-US" dirty="0"/>
          </a:p>
        </p:txBody>
      </p:sp>
    </p:spTree>
    <p:extLst>
      <p:ext uri="{BB962C8B-B14F-4D97-AF65-F5344CB8AC3E}">
        <p14:creationId xmlns:p14="http://schemas.microsoft.com/office/powerpoint/2010/main" xmlns="" val="158181373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3600" b="1" dirty="0"/>
              <a:t>ماده 10- حق مصون بودن از شروط اجحاف آمیز در توافق ها، معاملات و قراردادهای اداری</a:t>
            </a:r>
            <a:endParaRPr lang="en-US" sz="3600" dirty="0"/>
          </a:p>
        </p:txBody>
      </p:sp>
    </p:spTree>
    <p:extLst>
      <p:ext uri="{BB962C8B-B14F-4D97-AF65-F5344CB8AC3E}">
        <p14:creationId xmlns:p14="http://schemas.microsoft.com/office/powerpoint/2010/main" xmlns="" val="305979180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1- دستگاه های اجرایی باید از تحمیل قراردادهای </a:t>
            </a:r>
            <a:r>
              <a:rPr lang="fa-IR" sz="3200" dirty="0">
                <a:solidFill>
                  <a:srgbClr val="FF0000"/>
                </a:solidFill>
              </a:rPr>
              <a:t>اجحاف آمیز </a:t>
            </a:r>
            <a:r>
              <a:rPr lang="fa-IR" sz="3200" dirty="0"/>
              <a:t>به مردم خودداری کنند. منظور از قرارداد اجحاف آمیز قراردادی است که به موجب آن دستگاه اجرایی با استفاده از </a:t>
            </a:r>
            <a:r>
              <a:rPr lang="fa-IR" sz="3200" dirty="0">
                <a:solidFill>
                  <a:srgbClr val="FF0000"/>
                </a:solidFill>
              </a:rPr>
              <a:t>موقعیت برتر خود یا ضعف طرف مقابل، شرایط غیرعادلانه ای </a:t>
            </a:r>
            <a:r>
              <a:rPr lang="fa-IR" sz="3200" dirty="0"/>
              <a:t>را به ایشان تحمیل کند.</a:t>
            </a:r>
            <a:endParaRPr lang="en-US" sz="3200" dirty="0"/>
          </a:p>
          <a:p>
            <a:pPr algn="r" rtl="1"/>
            <a:endParaRPr lang="en-US" dirty="0"/>
          </a:p>
        </p:txBody>
      </p:sp>
    </p:spTree>
    <p:extLst>
      <p:ext uri="{BB962C8B-B14F-4D97-AF65-F5344CB8AC3E}">
        <p14:creationId xmlns:p14="http://schemas.microsoft.com/office/powerpoint/2010/main" xmlns="" val="369582345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2- قراردادهایی که </a:t>
            </a:r>
            <a:r>
              <a:rPr lang="fa-IR" sz="2400" dirty="0">
                <a:solidFill>
                  <a:srgbClr val="FF0000"/>
                </a:solidFill>
              </a:rPr>
              <a:t>شروط </a:t>
            </a:r>
            <a:r>
              <a:rPr lang="fa-IR" sz="2400" dirty="0"/>
              <a:t>زیر در آنها گنجانده شوند، </a:t>
            </a:r>
            <a:r>
              <a:rPr lang="fa-IR" sz="2400" dirty="0">
                <a:solidFill>
                  <a:srgbClr val="FF0000"/>
                </a:solidFill>
              </a:rPr>
              <a:t>اجحاف آمیز </a:t>
            </a:r>
            <a:r>
              <a:rPr lang="fa-IR" sz="2400" dirty="0"/>
              <a:t>تلقی می گردند:</a:t>
            </a:r>
            <a:endParaRPr lang="en-US" sz="2400" dirty="0"/>
          </a:p>
          <a:p>
            <a:pPr algn="just" rtl="1"/>
            <a:r>
              <a:rPr lang="fa-IR" sz="2400" dirty="0"/>
              <a:t>الف- شرطی که به موجب آن، دستگاه اجرایی طرف مقابل خود را به انجام یا عدم انجام کاری متعهد می سازد که پیش از انعقاد قرارداد </a:t>
            </a:r>
            <a:r>
              <a:rPr lang="fa-IR" sz="2400" dirty="0">
                <a:solidFill>
                  <a:srgbClr val="FF0000"/>
                </a:solidFill>
              </a:rPr>
              <a:t>هیچ فرصتی برای آگاه شدن از مفاد آن شرط نداشته </a:t>
            </a:r>
            <a:r>
              <a:rPr lang="fa-IR" sz="2400" dirty="0"/>
              <a:t>است.</a:t>
            </a:r>
            <a:endParaRPr lang="en-US" sz="2400" dirty="0"/>
          </a:p>
          <a:p>
            <a:pPr algn="just" rtl="1"/>
            <a:r>
              <a:rPr lang="fa-IR" sz="2400" dirty="0"/>
              <a:t>ب- شرطی از سوی دستگاه اجرایی که طرف مقابل آن به </a:t>
            </a:r>
            <a:r>
              <a:rPr lang="fa-IR" sz="2400" dirty="0">
                <a:solidFill>
                  <a:srgbClr val="92D050"/>
                </a:solidFill>
              </a:rPr>
              <a:t>دلیل کهولت سن، بیماری، ناتوانی ذهنی، فشارهای رواین، کم سوادی، بی سوادی یا جهل نسبت به امور مرتبط، از ارزیابی مفاد یا آثار آن ناتوان باشد.</a:t>
            </a:r>
            <a:endParaRPr lang="en-US" sz="2400" dirty="0">
              <a:solidFill>
                <a:srgbClr val="92D050"/>
              </a:solidFill>
            </a:endParaRPr>
          </a:p>
          <a:p>
            <a:pPr algn="r" rtl="1"/>
            <a:endParaRPr lang="en-US" dirty="0"/>
          </a:p>
        </p:txBody>
      </p:sp>
    </p:spTree>
    <p:extLst>
      <p:ext uri="{BB962C8B-B14F-4D97-AF65-F5344CB8AC3E}">
        <p14:creationId xmlns:p14="http://schemas.microsoft.com/office/powerpoint/2010/main" xmlns="" val="316148696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800" dirty="0"/>
              <a:t>ج- شرطی که به موجب آن، </a:t>
            </a:r>
            <a:r>
              <a:rPr lang="fa-IR" sz="2800" dirty="0">
                <a:solidFill>
                  <a:srgbClr val="FF0000"/>
                </a:solidFill>
              </a:rPr>
              <a:t>هیچ نسخه ای از قرارداد در اختیار طرف دیگر </a:t>
            </a:r>
            <a:r>
              <a:rPr lang="fa-IR" sz="2800" dirty="0"/>
              <a:t>قرارداد قرار نمی گیرد.</a:t>
            </a:r>
            <a:endParaRPr lang="en-US" sz="2800" dirty="0"/>
          </a:p>
          <a:p>
            <a:pPr algn="just" rtl="1"/>
            <a:r>
              <a:rPr lang="fa-IR" sz="2800" dirty="0"/>
              <a:t>د- شرطی که به موجب آن، دستگاه اجرایی خود را مجاز می سازد تا در زمان تحویل کالا یا ارائه خدماتی که قرارداد آن قبلاً منعقد شده است، به تشخیص خود و </a:t>
            </a:r>
            <a:r>
              <a:rPr lang="fa-IR" sz="2800" dirty="0">
                <a:solidFill>
                  <a:srgbClr val="FF0000"/>
                </a:solidFill>
              </a:rPr>
              <a:t>رأساً قیمت را افزایش دهد</a:t>
            </a:r>
            <a:r>
              <a:rPr lang="fa-IR" dirty="0">
                <a:solidFill>
                  <a:srgbClr val="FF0000"/>
                </a:solidFill>
              </a:rPr>
              <a:t>.</a:t>
            </a:r>
            <a:endParaRPr lang="en-US" dirty="0">
              <a:solidFill>
                <a:srgbClr val="FF0000"/>
              </a:solidFill>
            </a:endParaRPr>
          </a:p>
        </p:txBody>
      </p:sp>
    </p:spTree>
    <p:extLst>
      <p:ext uri="{BB962C8B-B14F-4D97-AF65-F5344CB8AC3E}">
        <p14:creationId xmlns:p14="http://schemas.microsoft.com/office/powerpoint/2010/main" xmlns="" val="350466230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400" dirty="0"/>
              <a:t>هـ- شرطی که به موجب آن، دستگاه اجرایی، </a:t>
            </a:r>
            <a:r>
              <a:rPr lang="fa-IR" sz="2400" dirty="0">
                <a:solidFill>
                  <a:srgbClr val="00B0F0"/>
                </a:solidFill>
              </a:rPr>
              <a:t>حق مراجعه به مراجع قضایی را از طرف دیگر سلب نماید</a:t>
            </a:r>
            <a:r>
              <a:rPr lang="fa-IR" sz="2400" dirty="0"/>
              <a:t>.</a:t>
            </a:r>
            <a:endParaRPr lang="en-US" sz="2400" dirty="0"/>
          </a:p>
          <a:p>
            <a:pPr algn="just" rtl="1"/>
            <a:r>
              <a:rPr lang="fa-IR" sz="2400" dirty="0"/>
              <a:t>و- شرطی که به موجب آن، دستگاه اجرایی خود را مجاز بداند هر زمان که بخواهد </a:t>
            </a:r>
            <a:r>
              <a:rPr lang="fa-IR" sz="2400" dirty="0">
                <a:solidFill>
                  <a:srgbClr val="FF0000"/>
                </a:solidFill>
              </a:rPr>
              <a:t>یک طرفه قرارداد را فسخ </a:t>
            </a:r>
            <a:r>
              <a:rPr lang="fa-IR" sz="2400" dirty="0"/>
              <a:t>کند بدون آنکه خسارت عادلانه ای از این بابت به طرف دیگر قرارداد بپردازد.</a:t>
            </a:r>
            <a:endParaRPr lang="en-US" sz="2400" dirty="0"/>
          </a:p>
          <a:p>
            <a:pPr algn="r" rtl="1"/>
            <a:endParaRPr lang="en-US" dirty="0"/>
          </a:p>
        </p:txBody>
      </p:sp>
    </p:spTree>
    <p:extLst>
      <p:ext uri="{BB962C8B-B14F-4D97-AF65-F5344CB8AC3E}">
        <p14:creationId xmlns:p14="http://schemas.microsoft.com/office/powerpoint/2010/main" xmlns="" val="254306235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76334" y="2107842"/>
            <a:ext cx="8915400" cy="3777622"/>
          </a:xfrm>
        </p:spPr>
        <p:txBody>
          <a:bodyPr/>
          <a:lstStyle/>
          <a:p>
            <a:pPr algn="just" rtl="1"/>
            <a:r>
              <a:rPr lang="fa-IR" sz="2400" dirty="0"/>
              <a:t>ز- شرطی که به موجب آن، دستگاه اجرایی خود را حتی در صورت ارتکاب تقصیر، از </a:t>
            </a:r>
            <a:r>
              <a:rPr lang="fa-IR" sz="2400" dirty="0">
                <a:solidFill>
                  <a:srgbClr val="FF0000"/>
                </a:solidFill>
              </a:rPr>
              <a:t>مسئولیت معاف </a:t>
            </a:r>
            <a:r>
              <a:rPr lang="fa-IR" sz="2400" dirty="0"/>
              <a:t>سازد.</a:t>
            </a:r>
            <a:endParaRPr lang="en-US" sz="2400" dirty="0"/>
          </a:p>
          <a:p>
            <a:pPr algn="just" rtl="1"/>
            <a:r>
              <a:rPr lang="fa-IR" sz="2400" dirty="0"/>
              <a:t>ک- شرطی که به موجب آن، </a:t>
            </a:r>
            <a:r>
              <a:rPr lang="fa-IR" sz="2400" dirty="0">
                <a:solidFill>
                  <a:srgbClr val="00B050"/>
                </a:solidFill>
              </a:rPr>
              <a:t>حقوق معنوی ناشی از مالکیت های فکری، بدون پرداخت بهای عادلانه </a:t>
            </a:r>
            <a:r>
              <a:rPr lang="fa-IR" sz="2400" dirty="0"/>
              <a:t>به دستگاه اجرایی منتقل شود.</a:t>
            </a:r>
            <a:endParaRPr lang="en-US" sz="2400" dirty="0"/>
          </a:p>
          <a:p>
            <a:pPr algn="just" rtl="1"/>
            <a:r>
              <a:rPr lang="fa-IR" sz="2400" dirty="0"/>
              <a:t>ل- شرطی که بدون وجود هر گونه توجیه معقول، استفاده طرف قرارداد از </a:t>
            </a:r>
            <a:r>
              <a:rPr lang="fa-IR" sz="2400" dirty="0">
                <a:solidFill>
                  <a:srgbClr val="FF0000"/>
                </a:solidFill>
              </a:rPr>
              <a:t>تضمین یا بیمه ای که به موجب مقررات به نفع او برقرار شده است را غیرممکن یا بسیار دشوار </a:t>
            </a:r>
            <a:r>
              <a:rPr lang="fa-IR" sz="2400" dirty="0"/>
              <a:t>سازد.</a:t>
            </a:r>
            <a:endParaRPr lang="en-US" sz="2400" dirty="0"/>
          </a:p>
          <a:p>
            <a:pPr algn="r" rtl="1"/>
            <a:endParaRPr lang="en-US" dirty="0"/>
          </a:p>
        </p:txBody>
      </p:sp>
    </p:spTree>
    <p:extLst>
      <p:ext uri="{BB962C8B-B14F-4D97-AF65-F5344CB8AC3E}">
        <p14:creationId xmlns:p14="http://schemas.microsoft.com/office/powerpoint/2010/main" xmlns="" val="310407905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3200" dirty="0"/>
              <a:t>3- واحدهای حقوقی، امور قراردادها و یا عناوین مشابه در دستگاه های مشمول این مصوبه مکلفند بر اساس مفاد این ماده نسبت به بازبینی و اصلاح فرم قراردادهای خود اقدام نمایند.</a:t>
            </a:r>
            <a:endParaRPr lang="en-US" sz="3200" dirty="0"/>
          </a:p>
          <a:p>
            <a:pPr algn="r" rtl="1"/>
            <a:endParaRPr lang="en-US" dirty="0"/>
          </a:p>
        </p:txBody>
      </p:sp>
    </p:spTree>
    <p:extLst>
      <p:ext uri="{BB962C8B-B14F-4D97-AF65-F5344CB8AC3E}">
        <p14:creationId xmlns:p14="http://schemas.microsoft.com/office/powerpoint/2010/main" xmlns="" val="272854424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fa-IR" b="1" dirty="0"/>
              <a:t>ماده 11- حق اشخاص توان خواه در برخورداری از امتیازات خاص قانونی</a:t>
            </a:r>
            <a:endParaRPr lang="en-US" dirty="0"/>
          </a:p>
          <a:p>
            <a:pPr algn="r" rtl="1"/>
            <a:endParaRPr lang="en-US" dirty="0"/>
          </a:p>
        </p:txBody>
      </p:sp>
    </p:spTree>
    <p:extLst>
      <p:ext uri="{BB962C8B-B14F-4D97-AF65-F5344CB8AC3E}">
        <p14:creationId xmlns:p14="http://schemas.microsoft.com/office/powerpoint/2010/main" xmlns="" val="387066632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400" dirty="0"/>
              <a:t>1- دستگاه های اجرایی مکلفند مطابق مفاد آیین نامه اجرایی ماده (2) قانون جامع حمایت از حقوق معلولان (شماره 14277/ت31960هـ مورخ 9/3/1384 و اصلاحیه آن به شماره 45515/ت47457ک مورخ 8/3/1391)، به سرعت دسترسی اشخاص توان خواه (معلول) به محیط های ارائه خدمت را از جمیع جهات تسهیل کنند.</a:t>
            </a:r>
            <a:endParaRPr lang="en-US" sz="2400" dirty="0"/>
          </a:p>
        </p:txBody>
      </p:sp>
    </p:spTree>
    <p:extLst>
      <p:ext uri="{BB962C8B-B14F-4D97-AF65-F5344CB8AC3E}">
        <p14:creationId xmlns:p14="http://schemas.microsoft.com/office/powerpoint/2010/main" xmlns="" val="382766721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1116</TotalTime>
  <Words>5064</Words>
  <Application>Microsoft Office PowerPoint</Application>
  <PresentationFormat>Custom</PresentationFormat>
  <Paragraphs>199</Paragraphs>
  <Slides>126</Slides>
  <Notes>0</Notes>
  <HiddenSlides>0</HiddenSlides>
  <MMClips>0</MMClips>
  <ScaleCrop>false</ScaleCrop>
  <HeadingPairs>
    <vt:vector size="4" baseType="variant">
      <vt:variant>
        <vt:lpstr>Theme</vt:lpstr>
      </vt:variant>
      <vt:variant>
        <vt:i4>1</vt:i4>
      </vt:variant>
      <vt:variant>
        <vt:lpstr>Slide Titles</vt:lpstr>
      </vt:variant>
      <vt:variant>
        <vt:i4>126</vt:i4>
      </vt:variant>
    </vt:vector>
  </HeadingPairs>
  <TitlesOfParts>
    <vt:vector size="127" baseType="lpstr">
      <vt:lpstr>Wisp</vt:lpstr>
      <vt:lpstr>  حقوق شهروندی در نظام اداری     </vt:lpstr>
      <vt:lpstr>Slide 2</vt:lpstr>
      <vt:lpstr>Slide 3</vt:lpstr>
      <vt:lpstr>حقوق شهروندی در نظام اداری  </vt:lpstr>
      <vt:lpstr>Slide 5</vt:lpstr>
      <vt:lpstr>Slide 6</vt:lpstr>
      <vt:lpstr>Slide 7</vt:lpstr>
      <vt:lpstr>Slide 8</vt:lpstr>
      <vt:lpstr>مشتمل بر 5 فصل و 19 ماده</vt:lpstr>
      <vt:lpstr>Slide 10</vt:lpstr>
      <vt:lpstr>Slide 11</vt:lpstr>
      <vt:lpstr>Slide 12</vt:lpstr>
      <vt:lpstr>Slide 13</vt:lpstr>
      <vt:lpstr>Slide 14</vt:lpstr>
      <vt:lpstr>Slide 15</vt:lpstr>
      <vt:lpstr>Slide 16</vt:lpstr>
      <vt:lpstr>٣- امکان دسترسی سهل و بدون تبعیض شهروندان به مراجع صالح و بی طرف قضایی، ادرای و نظارتی، به منظور دادخواهی آزادانه برای شهروندانی که تصمیمات نهادهای اداری و یا کارکنان را خلاف قوانین و مقررات بدانند. </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ماده 16- مسئولیت و فرآیند اجرا </vt:lpstr>
      <vt:lpstr>Slide 120</vt:lpstr>
      <vt:lpstr>ماده 17- ایجاد میز خدمت </vt:lpstr>
      <vt:lpstr>Slide 122</vt:lpstr>
      <vt:lpstr>Slide 123</vt:lpstr>
      <vt:lpstr>ماده 19- ضمانت اجرا </vt:lpstr>
      <vt:lpstr>Slide 125</vt:lpstr>
      <vt:lpstr>Slide 126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Dear User!</cp:lastModifiedBy>
  <cp:revision>60</cp:revision>
  <dcterms:created xsi:type="dcterms:W3CDTF">2017-09-02T17:26:22Z</dcterms:created>
  <dcterms:modified xsi:type="dcterms:W3CDTF">2021-11-06T16:42:02Z</dcterms:modified>
</cp:coreProperties>
</file>